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71" r:id="rId4"/>
    <p:sldId id="272" r:id="rId5"/>
    <p:sldId id="298" r:id="rId6"/>
    <p:sldId id="299" r:id="rId7"/>
    <p:sldId id="282" r:id="rId8"/>
    <p:sldId id="297" r:id="rId9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ivid Castro" initials="DC" lastIdx="3" clrIdx="0">
    <p:extLst>
      <p:ext uri="{19B8F6BF-5375-455C-9EA6-DF929625EA0E}">
        <p15:presenceInfo xmlns:p15="http://schemas.microsoft.com/office/powerpoint/2012/main" userId="Deivid Cast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  <a:srgbClr val="FF4747"/>
    <a:srgbClr val="F88456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291" autoAdjust="0"/>
  </p:normalViewPr>
  <p:slideViewPr>
    <p:cSldViewPr snapToGrid="0">
      <p:cViewPr>
        <p:scale>
          <a:sx n="70" d="100"/>
          <a:sy n="70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55C5AFB-6BB5-4F40-9DAC-F5FC79963742}" type="datetimeFigureOut">
              <a:rPr lang="pt-BR" smtClean="0"/>
              <a:t>24/06/2023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9E4F981-3587-4B7F-8548-22D9797A7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9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B78E9-BA4B-4238-9709-0935C65C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88B35-97AE-4B63-A7EC-DD32FAEE0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F47CC1-9D94-460E-A5B2-063ADE31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28EE25-46EC-464B-95EB-E444D2A11325}" type="datetime1">
              <a:rPr lang="pt-BR" smtClean="0"/>
              <a:t>24/06/2023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B1E59B-C97D-4069-B0CA-717493BF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159750-14CE-4995-9E12-176C0AD9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78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C2A37-F5B4-4BE3-B975-F92EB31E2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97BA62-FDD9-49D9-9C14-58010619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645DCE-4444-4BAD-B2FC-22EE2614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9B2798-F454-4EFC-844B-096F9B87F692}" type="datetime1">
              <a:rPr lang="pt-BR" smtClean="0"/>
              <a:t>24/06/2023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33ACB2-7273-41FA-82C2-A88265CA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B5E5FC-A5C4-46D8-A714-AD4E5318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C65A2-F3EF-4125-AF29-B09E87912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570889-A2DC-47A2-92EC-A644C4128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22C7AE-61B7-4522-B179-8BDF23B900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A47BFB-6D31-4F80-B195-5B36E59427CB}" type="datetime1">
              <a:rPr lang="pt-BR" smtClean="0"/>
              <a:t>24/06/2023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9E0B2E-F949-4AAB-8C34-94D3EABF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15808-EDF2-4DCC-88EE-3EE98FE0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61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7DDE9-8A72-40E2-9168-3628E3D2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466264-871D-43AB-A9CC-5010D3E42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90C750-D16F-4ED2-A924-A380BF93B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D27FF6-5F73-430E-AE39-750AE4F7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52CB5B-4B70-4C92-9689-58D6DBD1A7BB}" type="datetime1">
              <a:rPr lang="pt-BR" smtClean="0"/>
              <a:t>24/06/2023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5953CA-BA09-41EF-A7D3-76702A287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FBF70B-5465-4ABE-AC80-429A1762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50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A0662-F404-4FF9-B0B7-DF3466D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73AE40-0ED8-4150-BC6F-031C0A543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3CB7CC8-CACE-43F5-BB64-16A5D48D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E7E05A-B716-464C-9596-1810845F8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327A93-8A4D-47AA-A4F7-389D33FFA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FC033F2-A5B6-40A4-BA7C-31EF38CAC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6E63DE-500D-41EF-A029-EF9648ACAD50}" type="datetime1">
              <a:rPr lang="pt-BR" smtClean="0"/>
              <a:t>24/06/2023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A22DC8A-3083-4BE3-AEBE-5299D7A0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26208F-579F-4B2A-BDB4-A9C983BF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80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DA5CC-6712-4B57-BBA8-0EB5A267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1D7AF2-C3D7-4D64-970B-25C1CB20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8D012-0627-4671-B265-F9EB9AEB9D8F}" type="datetime1">
              <a:rPr lang="pt-BR" smtClean="0"/>
              <a:t>24/06/2023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ABB98E8-ABD4-4A97-9FD9-05D764E7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E11BE4-DF78-4520-872B-9012F8FF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56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052379-A150-4E1F-8D3E-21347E02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8BC03-79A9-4FDF-A56D-998B1387FE2A}" type="datetime1">
              <a:rPr lang="pt-BR" smtClean="0"/>
              <a:t>24/06/2023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88EEF2-FFD8-4B4B-BD87-31C3D71E5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815909-41C3-426E-B381-442E1BB3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6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82E1D-B301-48BA-90B5-A4D0E66B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EAC965-A3DA-4858-8488-F6A396C8E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3429A9-185D-48D5-911A-B85FD9520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0EA950-B37D-490B-9B62-6BD4F516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03780-FEB6-4BF9-B51F-8C09DE219BF3}" type="datetime1">
              <a:rPr lang="pt-BR" smtClean="0"/>
              <a:t>24/06/2023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1740D1-2EC1-4CFD-94CA-23CD68534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EAB283-B31C-4602-90B9-FAD9A88CE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5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AC815-6B67-4E77-9C3F-E6BCD49B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9AFBF6-B301-47F3-A7F6-330144139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A07E61-4F14-4534-A013-0CC7497C2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1BA80F-F74E-4BC9-8119-F26E8D07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44D016-B4B4-41EF-AC4E-E9C9FABAD7FE}" type="datetime1">
              <a:rPr lang="pt-BR" smtClean="0"/>
              <a:t>24/06/2023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D458AE-EABD-4604-AFC2-D378B0AE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34881B-1EC9-406A-AB1C-3EB561C0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9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00D05-8D0F-478D-9AB0-72F3F2FE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C24BA5-64FE-438D-A470-8B24AA59F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35FB8F-B246-4D37-A809-6FB6230E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6501D4-BCD0-43D5-B1A4-87901E60C446}" type="datetime1">
              <a:rPr lang="pt-BR" smtClean="0"/>
              <a:t>24/06/2023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040C40-63F6-4240-9780-AE70D229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20A7BF-4F30-459C-AA33-B26483C8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9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52B37-581C-48E2-8510-F95BC22CF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6068C1-A8D2-4D12-8522-E2D7B8FAC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B03668-BC55-467B-B95C-44A361DF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49D121-8852-4263-9EB2-E4CBFA9ACA74}" type="datetime1">
              <a:rPr lang="pt-BR" smtClean="0"/>
              <a:t>24/06/2023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51ABD2-CDD4-44F0-9DBF-124FFCEE0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63A308-C3EB-479B-9779-6F9872EA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bg1">
                <a:lumMod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0">
              <a:schemeClr val="bg1">
                <a:lumMod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41EE9A3-4295-2826-687E-F8BAD754B2C1}"/>
              </a:ext>
            </a:extLst>
          </p:cNvPr>
          <p:cNvSpPr/>
          <p:nvPr userDrawn="1"/>
        </p:nvSpPr>
        <p:spPr>
          <a:xfrm>
            <a:off x="1198549" y="248478"/>
            <a:ext cx="447372" cy="4373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FCBFDC0-32DD-7E64-1236-81A49E426545}"/>
              </a:ext>
            </a:extLst>
          </p:cNvPr>
          <p:cNvSpPr/>
          <p:nvPr userDrawn="1"/>
        </p:nvSpPr>
        <p:spPr>
          <a:xfrm flipV="1">
            <a:off x="99391" y="6563803"/>
            <a:ext cx="1194683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0FCBCB8-1B37-72D7-43CF-375F4FAFDA41}"/>
              </a:ext>
            </a:extLst>
          </p:cNvPr>
          <p:cNvSpPr/>
          <p:nvPr userDrawn="1"/>
        </p:nvSpPr>
        <p:spPr>
          <a:xfrm>
            <a:off x="1452550" y="467139"/>
            <a:ext cx="447372" cy="43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B442F92-20D9-DD24-976B-EFCDB355251B}"/>
              </a:ext>
            </a:extLst>
          </p:cNvPr>
          <p:cNvSpPr/>
          <p:nvPr userDrawn="1"/>
        </p:nvSpPr>
        <p:spPr>
          <a:xfrm>
            <a:off x="1706551" y="365539"/>
            <a:ext cx="447372" cy="4373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A29FE64-066B-7C8D-02A3-07FE240050BA}"/>
              </a:ext>
            </a:extLst>
          </p:cNvPr>
          <p:cNvSpPr/>
          <p:nvPr userDrawn="1"/>
        </p:nvSpPr>
        <p:spPr>
          <a:xfrm>
            <a:off x="11207330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1DBBA3E-021C-8F91-B4D4-17173EEDA038}"/>
              </a:ext>
            </a:extLst>
          </p:cNvPr>
          <p:cNvSpPr/>
          <p:nvPr userDrawn="1"/>
        </p:nvSpPr>
        <p:spPr>
          <a:xfrm>
            <a:off x="11306813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579F0F7-CA6E-862B-272A-89F530E4327E}"/>
              </a:ext>
            </a:extLst>
          </p:cNvPr>
          <p:cNvSpPr/>
          <p:nvPr userDrawn="1"/>
        </p:nvSpPr>
        <p:spPr>
          <a:xfrm>
            <a:off x="11406296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74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abcdoinvestido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s://commons.wikimedia.org/wiki/File:WhatsApp_logo1.svg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D7C273F6-BE9B-0FE3-1CA3-8D3D23B55484}"/>
              </a:ext>
            </a:extLst>
          </p:cNvPr>
          <p:cNvSpPr/>
          <p:nvPr/>
        </p:nvSpPr>
        <p:spPr>
          <a:xfrm>
            <a:off x="4459356" y="4254179"/>
            <a:ext cx="2259496" cy="54331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B828181-2BAD-5771-8083-6F68AF90AEB8}"/>
              </a:ext>
            </a:extLst>
          </p:cNvPr>
          <p:cNvSpPr/>
          <p:nvPr/>
        </p:nvSpPr>
        <p:spPr>
          <a:xfrm>
            <a:off x="2604052" y="3393481"/>
            <a:ext cx="3054625" cy="54331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D91B3EE-1F0E-CA0A-9809-8FAC495168AA}"/>
              </a:ext>
            </a:extLst>
          </p:cNvPr>
          <p:cNvSpPr/>
          <p:nvPr/>
        </p:nvSpPr>
        <p:spPr>
          <a:xfrm>
            <a:off x="4905479" y="5077901"/>
            <a:ext cx="7036311" cy="54331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52159D2-A1F3-63ED-6824-7810CEC2DC65}"/>
              </a:ext>
            </a:extLst>
          </p:cNvPr>
          <p:cNvSpPr/>
          <p:nvPr/>
        </p:nvSpPr>
        <p:spPr>
          <a:xfrm>
            <a:off x="2001077" y="2671779"/>
            <a:ext cx="1802293" cy="6083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B56DBE-652A-4577-BC34-36A251784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0"/>
            <a:ext cx="10747512" cy="2173357"/>
          </a:xfrm>
        </p:spPr>
        <p:txBody>
          <a:bodyPr>
            <a:normAutofit/>
          </a:bodyPr>
          <a:lstStyle/>
          <a:p>
            <a:b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9852BB-53BB-78C2-1FD7-CCA07EA3D5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/>
        </p:blipFill>
        <p:spPr>
          <a:xfrm>
            <a:off x="2878703" y="198838"/>
            <a:ext cx="5745480" cy="230582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3FCFE88-8567-78D0-FEAC-E3E436CC8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92" y="198838"/>
            <a:ext cx="899891" cy="62441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52BADE6-BDF3-1490-C7DE-C3879FC79FA6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4F630A8E-ACC1-E73D-BE3E-A2FAD8F5C79D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</a:t>
            </a:fld>
            <a:endParaRPr lang="pt-BR" sz="2800" b="1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2AE61B1-35A2-CA43-3019-7044A5C03092}"/>
              </a:ext>
            </a:extLst>
          </p:cNvPr>
          <p:cNvSpPr txBox="1"/>
          <p:nvPr/>
        </p:nvSpPr>
        <p:spPr>
          <a:xfrm>
            <a:off x="92763" y="2688783"/>
            <a:ext cx="5565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Disciplina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Matemática</a:t>
            </a:r>
          </a:p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B829B78-FA88-EDFC-D0CF-CEFEF24EAB9D}"/>
              </a:ext>
            </a:extLst>
          </p:cNvPr>
          <p:cNvSpPr txBox="1"/>
          <p:nvPr/>
        </p:nvSpPr>
        <p:spPr>
          <a:xfrm>
            <a:off x="92764" y="3326304"/>
            <a:ext cx="9026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Alunos do Ensino Médio</a:t>
            </a:r>
          </a:p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6CA359E-A49D-F1C4-4865-FA9193A065C5}"/>
              </a:ext>
            </a:extLst>
          </p:cNvPr>
          <p:cNvSpPr txBox="1"/>
          <p:nvPr/>
        </p:nvSpPr>
        <p:spPr>
          <a:xfrm>
            <a:off x="92763" y="4139600"/>
            <a:ext cx="87729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 do Conhecimento: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POTENCIAÇÃO</a:t>
            </a:r>
          </a:p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C68A48D-BB32-EF9B-1814-CD996FE75431}"/>
              </a:ext>
            </a:extLst>
          </p:cNvPr>
          <p:cNvSpPr txBox="1"/>
          <p:nvPr/>
        </p:nvSpPr>
        <p:spPr>
          <a:xfrm>
            <a:off x="0" y="498050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Habilidades e Competências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Aprender a usar as propriedades de potência nos exercícios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258656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23B74F5-CB96-D884-B2CB-9F67FBAEC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27" y="1746093"/>
            <a:ext cx="8184596" cy="460844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41E3002-A4F9-9FC2-F39C-0CC534AE46FA}"/>
              </a:ext>
            </a:extLst>
          </p:cNvPr>
          <p:cNvSpPr txBox="1"/>
          <p:nvPr/>
        </p:nvSpPr>
        <p:spPr>
          <a:xfrm>
            <a:off x="2186608" y="356080"/>
            <a:ext cx="897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Georgia" panose="02040502050405020303" pitchFamily="18" charset="0"/>
              </a:rPr>
              <a:t>POTENCIAÇÃO (PROPRIEDADES)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D275925-E4F3-1C47-FCD9-CB79229DB894}"/>
              </a:ext>
            </a:extLst>
          </p:cNvPr>
          <p:cNvSpPr/>
          <p:nvPr/>
        </p:nvSpPr>
        <p:spPr>
          <a:xfrm>
            <a:off x="2425148" y="974827"/>
            <a:ext cx="2504661" cy="58477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F6AD94-1DDC-60E5-2FCA-BAAAF128CDE7}"/>
              </a:ext>
            </a:extLst>
          </p:cNvPr>
          <p:cNvSpPr txBox="1"/>
          <p:nvPr/>
        </p:nvSpPr>
        <p:spPr>
          <a:xfrm>
            <a:off x="2527852" y="940855"/>
            <a:ext cx="229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rgbClr val="FF0000"/>
                </a:solidFill>
                <a:latin typeface="Georgia" panose="02040502050405020303" pitchFamily="18" charset="0"/>
              </a:rPr>
              <a:t>Introdução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54737D8-8BB4-ECFE-9C20-B4E331ADE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" y="1593574"/>
            <a:ext cx="3751005" cy="346875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0BFB032-39B7-25D6-FD67-9789B76FB972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7B13AA93-E1FD-5E7D-191D-A5FB1E43C2F3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2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52191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1BC13DA-BBC5-FFE2-F15A-E84272B1961B}"/>
              </a:ext>
            </a:extLst>
          </p:cNvPr>
          <p:cNvSpPr/>
          <p:nvPr/>
        </p:nvSpPr>
        <p:spPr>
          <a:xfrm>
            <a:off x="2226365" y="265043"/>
            <a:ext cx="2027582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389E11-E78E-1FB3-34B4-67076D8C7FF5}"/>
              </a:ext>
            </a:extLst>
          </p:cNvPr>
          <p:cNvSpPr txBox="1"/>
          <p:nvPr/>
        </p:nvSpPr>
        <p:spPr>
          <a:xfrm>
            <a:off x="2226364" y="264205"/>
            <a:ext cx="2027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Georgia" panose="02040502050405020303" pitchFamily="18" charset="0"/>
              </a:rPr>
              <a:t>Definição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9A8449-9474-17EA-6285-22935BC9CE58}"/>
              </a:ext>
            </a:extLst>
          </p:cNvPr>
          <p:cNvSpPr txBox="1"/>
          <p:nvPr/>
        </p:nvSpPr>
        <p:spPr>
          <a:xfrm>
            <a:off x="119270" y="1060175"/>
            <a:ext cx="12072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 potenciação ou exponenciação é a operação matemática que representa a multiplicação de fatores iguais. Ou seja, usamos a potenciação quando um número é multiplicado por ele mesmo várias vezes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D0CD61-DBF4-71E7-ED56-6886B2667465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1" name="Espaço Reservado para Número de Slide 12">
            <a:extLst>
              <a:ext uri="{FF2B5EF4-FFF2-40B4-BE49-F238E27FC236}">
                <a16:creationId xmlns:a16="http://schemas.microsoft.com/office/drawing/2014/main" id="{218F0C14-0395-9D95-70A9-8EF0E125794C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3</a:t>
            </a:fld>
            <a:endParaRPr lang="pt-BR" sz="28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31A051-CF98-2DA0-0C8F-FDC9F74D296A}"/>
              </a:ext>
            </a:extLst>
          </p:cNvPr>
          <p:cNvSpPr txBox="1"/>
          <p:nvPr/>
        </p:nvSpPr>
        <p:spPr>
          <a:xfrm>
            <a:off x="291548" y="2260504"/>
            <a:ext cx="11781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Define-se potência de b elevado a n como sendo o produto de fatores iguais de b por b n vezes, ou seja: </a:t>
            </a:r>
            <a:r>
              <a:rPr lang="pt-BR" sz="3600" b="1" dirty="0" err="1"/>
              <a:t>b</a:t>
            </a:r>
            <a:r>
              <a:rPr lang="pt-BR" sz="3600" b="1" baseline="30000" dirty="0" err="1"/>
              <a:t>n</a:t>
            </a:r>
            <a:r>
              <a:rPr lang="pt-BR" sz="2800" b="1" dirty="0"/>
              <a:t> = b ⋅ b ⋅ b... b, para todo n ∈ N e n &gt;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B13044-C760-E44E-4897-2877D639E67D}"/>
              </a:ext>
            </a:extLst>
          </p:cNvPr>
          <p:cNvSpPr txBox="1"/>
          <p:nvPr/>
        </p:nvSpPr>
        <p:spPr>
          <a:xfrm>
            <a:off x="463826" y="3429000"/>
            <a:ext cx="6188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Termos da potenciação:</a:t>
            </a:r>
          </a:p>
          <a:p>
            <a:r>
              <a:rPr lang="pt-BR" sz="3600" b="1" dirty="0"/>
              <a:t> b – base</a:t>
            </a:r>
          </a:p>
          <a:p>
            <a:r>
              <a:rPr lang="pt-BR" sz="3600" b="1" dirty="0"/>
              <a:t> n - expoente</a:t>
            </a:r>
          </a:p>
        </p:txBody>
      </p:sp>
    </p:spTree>
    <p:extLst>
      <p:ext uri="{BB962C8B-B14F-4D97-AF65-F5344CB8AC3E}">
        <p14:creationId xmlns:p14="http://schemas.microsoft.com/office/powerpoint/2010/main" val="181644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669B6DD-465C-3F6D-EE6A-20BE71A2966A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9" name="Espaço Reservado para Número de Slide 12">
            <a:extLst>
              <a:ext uri="{FF2B5EF4-FFF2-40B4-BE49-F238E27FC236}">
                <a16:creationId xmlns:a16="http://schemas.microsoft.com/office/drawing/2014/main" id="{99F40DA1-FA5A-6592-0997-EE939C90ED1E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4</a:t>
            </a:fld>
            <a:endParaRPr lang="pt-BR" sz="28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4AFDBE-54AA-2077-881C-FA1F40EBE775}"/>
              </a:ext>
            </a:extLst>
          </p:cNvPr>
          <p:cNvSpPr txBox="1"/>
          <p:nvPr/>
        </p:nvSpPr>
        <p:spPr>
          <a:xfrm>
            <a:off x="2332381" y="342761"/>
            <a:ext cx="4903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EXEMPLOS PRÁTICOS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908762-211B-863C-DDFC-7F1F7CBFCFEC}"/>
              </a:ext>
            </a:extLst>
          </p:cNvPr>
          <p:cNvSpPr txBox="1"/>
          <p:nvPr/>
        </p:nvSpPr>
        <p:spPr>
          <a:xfrm>
            <a:off x="569845" y="1418493"/>
            <a:ext cx="4717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3</a:t>
            </a:r>
            <a:r>
              <a:rPr lang="pt-BR" sz="4400" b="1" baseline="30000" dirty="0"/>
              <a:t>2</a:t>
            </a:r>
            <a:r>
              <a:rPr lang="pt-BR" sz="4400" b="1" dirty="0"/>
              <a:t> = 3 ⋅ 3 → 3</a:t>
            </a:r>
            <a:r>
              <a:rPr lang="pt-BR" sz="4400" b="1" baseline="30000" dirty="0"/>
              <a:t>2</a:t>
            </a:r>
            <a:r>
              <a:rPr lang="pt-BR" sz="4400" b="1" dirty="0"/>
              <a:t> = 9</a:t>
            </a:r>
          </a:p>
        </p:txBody>
      </p:sp>
      <p:sp>
        <p:nvSpPr>
          <p:cNvPr id="6" name="Texto Explicativo: Linha Dobrada com Borda e Ênfase 5">
            <a:extLst>
              <a:ext uri="{FF2B5EF4-FFF2-40B4-BE49-F238E27FC236}">
                <a16:creationId xmlns:a16="http://schemas.microsoft.com/office/drawing/2014/main" id="{4731D3D1-6834-26F3-2235-5FA71CBF85AA}"/>
              </a:ext>
            </a:extLst>
          </p:cNvPr>
          <p:cNvSpPr/>
          <p:nvPr/>
        </p:nvSpPr>
        <p:spPr>
          <a:xfrm>
            <a:off x="5181601" y="833718"/>
            <a:ext cx="2888974" cy="584775"/>
          </a:xfrm>
          <a:prstGeom prst="accent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EXPOENTE</a:t>
            </a:r>
          </a:p>
        </p:txBody>
      </p:sp>
      <p:sp>
        <p:nvSpPr>
          <p:cNvPr id="8" name="Texto Explicativo: Linha Dobrada com Borda e Ênfase 7">
            <a:extLst>
              <a:ext uri="{FF2B5EF4-FFF2-40B4-BE49-F238E27FC236}">
                <a16:creationId xmlns:a16="http://schemas.microsoft.com/office/drawing/2014/main" id="{701CF217-EB87-82D9-49C4-C9975CB100F2}"/>
              </a:ext>
            </a:extLst>
          </p:cNvPr>
          <p:cNvSpPr/>
          <p:nvPr/>
        </p:nvSpPr>
        <p:spPr>
          <a:xfrm>
            <a:off x="4784033" y="2413140"/>
            <a:ext cx="1550505" cy="612648"/>
          </a:xfrm>
          <a:prstGeom prst="accentBorderCallout2">
            <a:avLst>
              <a:gd name="adj1" fmla="val 18750"/>
              <a:gd name="adj2" fmla="val -8333"/>
              <a:gd name="adj3" fmla="val 18751"/>
              <a:gd name="adj4" fmla="val -42308"/>
              <a:gd name="adj5" fmla="val -54058"/>
              <a:gd name="adj6" fmla="val -77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BASE</a:t>
            </a:r>
          </a:p>
        </p:txBody>
      </p:sp>
      <p:sp>
        <p:nvSpPr>
          <p:cNvPr id="11" name="Texto Explicativo: Linha com Borda e Ênfase 10">
            <a:extLst>
              <a:ext uri="{FF2B5EF4-FFF2-40B4-BE49-F238E27FC236}">
                <a16:creationId xmlns:a16="http://schemas.microsoft.com/office/drawing/2014/main" id="{4DCA4E73-55C2-F931-7E8A-277D0C4E4186}"/>
              </a:ext>
            </a:extLst>
          </p:cNvPr>
          <p:cNvSpPr/>
          <p:nvPr/>
        </p:nvSpPr>
        <p:spPr>
          <a:xfrm>
            <a:off x="6473688" y="1577528"/>
            <a:ext cx="3193774" cy="489811"/>
          </a:xfrm>
          <a:prstGeom prst="accentBorderCallout1">
            <a:avLst>
              <a:gd name="adj1" fmla="val 54683"/>
              <a:gd name="adj2" fmla="val -8748"/>
              <a:gd name="adj3" fmla="val 56604"/>
              <a:gd name="adj4" fmla="val -516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POTÊNCIA</a:t>
            </a:r>
            <a:endParaRPr lang="pt-BR" sz="2800" b="1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58F80B-47E7-A32C-1226-7C0316CFE8EE}"/>
              </a:ext>
            </a:extLst>
          </p:cNvPr>
          <p:cNvSpPr txBox="1"/>
          <p:nvPr/>
        </p:nvSpPr>
        <p:spPr>
          <a:xfrm>
            <a:off x="569845" y="3090915"/>
            <a:ext cx="6400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(+5)</a:t>
            </a:r>
            <a:r>
              <a:rPr lang="pt-BR" sz="4400" b="1" baseline="30000" dirty="0"/>
              <a:t>2</a:t>
            </a:r>
            <a:r>
              <a:rPr lang="pt-BR" sz="4400" b="1" dirty="0"/>
              <a:t> = 5 ⋅ 5 → +5</a:t>
            </a:r>
            <a:r>
              <a:rPr lang="pt-BR" sz="4400" b="1" baseline="30000" dirty="0"/>
              <a:t>2</a:t>
            </a:r>
            <a:r>
              <a:rPr lang="pt-BR" sz="4400" b="1" dirty="0"/>
              <a:t> = +25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2F482B6-43DE-6738-85F3-30A515E1E8FF}"/>
              </a:ext>
            </a:extLst>
          </p:cNvPr>
          <p:cNvSpPr txBox="1"/>
          <p:nvPr/>
        </p:nvSpPr>
        <p:spPr>
          <a:xfrm>
            <a:off x="569845" y="3810710"/>
            <a:ext cx="70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(-5)</a:t>
            </a:r>
            <a:r>
              <a:rPr lang="pt-BR" sz="4400" b="1" baseline="30000" dirty="0"/>
              <a:t>2</a:t>
            </a:r>
            <a:r>
              <a:rPr lang="pt-BR" sz="4400" b="1" dirty="0"/>
              <a:t> = (-5) ⋅ (-5) → (-5)</a:t>
            </a:r>
            <a:r>
              <a:rPr lang="pt-BR" sz="4400" b="1" baseline="30000" dirty="0"/>
              <a:t>2</a:t>
            </a:r>
            <a:r>
              <a:rPr lang="pt-BR" sz="4400" b="1" dirty="0"/>
              <a:t> = +25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FFF71E1-2A62-F9A1-3961-93B7921BD91A}"/>
              </a:ext>
            </a:extLst>
          </p:cNvPr>
          <p:cNvSpPr txBox="1"/>
          <p:nvPr/>
        </p:nvSpPr>
        <p:spPr>
          <a:xfrm>
            <a:off x="569845" y="4552775"/>
            <a:ext cx="7036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(+5)</a:t>
            </a:r>
            <a:r>
              <a:rPr lang="pt-BR" sz="4400" b="1" baseline="30000" dirty="0"/>
              <a:t>3</a:t>
            </a:r>
            <a:r>
              <a:rPr lang="pt-BR" sz="4400" b="1" dirty="0"/>
              <a:t> = 5 ⋅ 5 ⋅ 5 → +5</a:t>
            </a:r>
            <a:r>
              <a:rPr lang="pt-BR" sz="4400" b="1" baseline="30000" dirty="0"/>
              <a:t>3</a:t>
            </a:r>
            <a:r>
              <a:rPr lang="pt-BR" sz="4400" b="1" dirty="0"/>
              <a:t> = +125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C60990A-E2DE-2935-6694-41896804D3E5}"/>
              </a:ext>
            </a:extLst>
          </p:cNvPr>
          <p:cNvSpPr txBox="1"/>
          <p:nvPr/>
        </p:nvSpPr>
        <p:spPr>
          <a:xfrm>
            <a:off x="516834" y="5219006"/>
            <a:ext cx="11357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(-5)</a:t>
            </a:r>
            <a:r>
              <a:rPr lang="pt-BR" sz="4400" b="1" baseline="30000" dirty="0"/>
              <a:t>3</a:t>
            </a:r>
            <a:r>
              <a:rPr lang="pt-BR" sz="4400" b="1" dirty="0"/>
              <a:t> = (-5) ⋅ (-5) ⋅ (-5) → (-5</a:t>
            </a:r>
            <a:r>
              <a:rPr lang="pt-BR" sz="4400" b="1" baseline="30000" dirty="0"/>
              <a:t>3</a:t>
            </a:r>
            <a:r>
              <a:rPr lang="pt-BR" sz="4400" b="1" dirty="0"/>
              <a:t>)= -125</a:t>
            </a:r>
          </a:p>
        </p:txBody>
      </p:sp>
      <p:sp>
        <p:nvSpPr>
          <p:cNvPr id="17" name="Quadro 16">
            <a:extLst>
              <a:ext uri="{FF2B5EF4-FFF2-40B4-BE49-F238E27FC236}">
                <a16:creationId xmlns:a16="http://schemas.microsoft.com/office/drawing/2014/main" id="{7E1A20D2-06E4-BE03-20AC-25E59F1C7EB1}"/>
              </a:ext>
            </a:extLst>
          </p:cNvPr>
          <p:cNvSpPr/>
          <p:nvPr/>
        </p:nvSpPr>
        <p:spPr>
          <a:xfrm>
            <a:off x="463822" y="3061986"/>
            <a:ext cx="7036903" cy="1518165"/>
          </a:xfrm>
          <a:prstGeom prst="frame">
            <a:avLst>
              <a:gd name="adj1" fmla="val 392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Texto Explicativo: Linha Dobrada com Borda e Ênfase 17">
            <a:extLst>
              <a:ext uri="{FF2B5EF4-FFF2-40B4-BE49-F238E27FC236}">
                <a16:creationId xmlns:a16="http://schemas.microsoft.com/office/drawing/2014/main" id="{5CCEB268-E5F6-EA8F-F3EE-CEE5693BF6F6}"/>
              </a:ext>
            </a:extLst>
          </p:cNvPr>
          <p:cNvSpPr/>
          <p:nvPr/>
        </p:nvSpPr>
        <p:spPr>
          <a:xfrm>
            <a:off x="8507897" y="2272275"/>
            <a:ext cx="2888974" cy="818640"/>
          </a:xfrm>
          <a:prstGeom prst="accent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EXPOENTE PAR SEMPRE POSITIVO</a:t>
            </a:r>
          </a:p>
        </p:txBody>
      </p:sp>
      <p:sp>
        <p:nvSpPr>
          <p:cNvPr id="19" name="Quadro 18">
            <a:extLst>
              <a:ext uri="{FF2B5EF4-FFF2-40B4-BE49-F238E27FC236}">
                <a16:creationId xmlns:a16="http://schemas.microsoft.com/office/drawing/2014/main" id="{6D6F9824-AB50-4320-B0CE-AAEE0C617DA1}"/>
              </a:ext>
            </a:extLst>
          </p:cNvPr>
          <p:cNvSpPr/>
          <p:nvPr/>
        </p:nvSpPr>
        <p:spPr>
          <a:xfrm>
            <a:off x="569844" y="4628685"/>
            <a:ext cx="8136834" cy="1518165"/>
          </a:xfrm>
          <a:prstGeom prst="frame">
            <a:avLst>
              <a:gd name="adj1" fmla="val 392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Texto Explicativo: Linha Dobrada com Borda e Ênfase 19">
            <a:extLst>
              <a:ext uri="{FF2B5EF4-FFF2-40B4-BE49-F238E27FC236}">
                <a16:creationId xmlns:a16="http://schemas.microsoft.com/office/drawing/2014/main" id="{FA751651-4D04-A8F4-EED5-DAFC7241996C}"/>
              </a:ext>
            </a:extLst>
          </p:cNvPr>
          <p:cNvSpPr/>
          <p:nvPr/>
        </p:nvSpPr>
        <p:spPr>
          <a:xfrm>
            <a:off x="8812701" y="3429000"/>
            <a:ext cx="3326290" cy="1199685"/>
          </a:xfrm>
          <a:prstGeom prst="accent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EXPOENTE ÍMPAR MANTEM O MESMO SINAL </a:t>
            </a:r>
          </a:p>
        </p:txBody>
      </p:sp>
    </p:spTree>
    <p:extLst>
      <p:ext uri="{BB962C8B-B14F-4D97-AF65-F5344CB8AC3E}">
        <p14:creationId xmlns:p14="http://schemas.microsoft.com/office/powerpoint/2010/main" val="3685481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11" grpId="0" animBg="1"/>
      <p:bldP spid="12" grpId="0"/>
      <p:bldP spid="13" grpId="0"/>
      <p:bldP spid="14" grpId="0"/>
      <p:bldP spid="15" grpId="0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669B6DD-465C-3F6D-EE6A-20BE71A2966A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9" name="Espaço Reservado para Número de Slide 12">
            <a:extLst>
              <a:ext uri="{FF2B5EF4-FFF2-40B4-BE49-F238E27FC236}">
                <a16:creationId xmlns:a16="http://schemas.microsoft.com/office/drawing/2014/main" id="{99F40DA1-FA5A-6592-0997-EE939C90ED1E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5</a:t>
            </a:fld>
            <a:endParaRPr lang="pt-BR" sz="28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4AFDBE-54AA-2077-881C-FA1F40EBE775}"/>
              </a:ext>
            </a:extLst>
          </p:cNvPr>
          <p:cNvSpPr txBox="1"/>
          <p:nvPr/>
        </p:nvSpPr>
        <p:spPr>
          <a:xfrm>
            <a:off x="2332381" y="342761"/>
            <a:ext cx="7593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EXEMPLOS PRÁTICOS COM FRAÇÕES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908762-211B-863C-DDFC-7F1F7CBFCFEC}"/>
              </a:ext>
            </a:extLst>
          </p:cNvPr>
          <p:cNvSpPr txBox="1"/>
          <p:nvPr/>
        </p:nvSpPr>
        <p:spPr>
          <a:xfrm>
            <a:off x="-12242918" y="68660"/>
            <a:ext cx="4717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3</a:t>
            </a:r>
            <a:r>
              <a:rPr lang="pt-BR" sz="4400" b="1" baseline="30000" dirty="0"/>
              <a:t>2</a:t>
            </a:r>
            <a:r>
              <a:rPr lang="pt-BR" sz="4400" b="1" dirty="0"/>
              <a:t> = 3 ⋅ 3 → 3</a:t>
            </a:r>
            <a:r>
              <a:rPr lang="pt-BR" sz="4400" b="1" baseline="30000" dirty="0"/>
              <a:t>2</a:t>
            </a:r>
            <a:r>
              <a:rPr lang="pt-BR" sz="4400" b="1" dirty="0"/>
              <a:t> = 9</a:t>
            </a:r>
          </a:p>
        </p:txBody>
      </p:sp>
      <p:sp>
        <p:nvSpPr>
          <p:cNvPr id="6" name="Texto Explicativo: Linha Dobrada com Borda e Ênfase 5">
            <a:extLst>
              <a:ext uri="{FF2B5EF4-FFF2-40B4-BE49-F238E27FC236}">
                <a16:creationId xmlns:a16="http://schemas.microsoft.com/office/drawing/2014/main" id="{4731D3D1-6834-26F3-2235-5FA71CBF85AA}"/>
              </a:ext>
            </a:extLst>
          </p:cNvPr>
          <p:cNvSpPr/>
          <p:nvPr/>
        </p:nvSpPr>
        <p:spPr>
          <a:xfrm>
            <a:off x="20870779" y="-2278280"/>
            <a:ext cx="2888974" cy="584775"/>
          </a:xfrm>
          <a:prstGeom prst="accent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EXPOENTE</a:t>
            </a:r>
          </a:p>
        </p:txBody>
      </p:sp>
      <p:sp>
        <p:nvSpPr>
          <p:cNvPr id="8" name="Texto Explicativo: Linha Dobrada com Borda e Ênfase 7">
            <a:extLst>
              <a:ext uri="{FF2B5EF4-FFF2-40B4-BE49-F238E27FC236}">
                <a16:creationId xmlns:a16="http://schemas.microsoft.com/office/drawing/2014/main" id="{701CF217-EB87-82D9-49C4-C9975CB100F2}"/>
              </a:ext>
            </a:extLst>
          </p:cNvPr>
          <p:cNvSpPr/>
          <p:nvPr/>
        </p:nvSpPr>
        <p:spPr>
          <a:xfrm>
            <a:off x="17146915" y="3166653"/>
            <a:ext cx="1550505" cy="612648"/>
          </a:xfrm>
          <a:prstGeom prst="accentBorderCallout2">
            <a:avLst>
              <a:gd name="adj1" fmla="val 18750"/>
              <a:gd name="adj2" fmla="val -8333"/>
              <a:gd name="adj3" fmla="val 18751"/>
              <a:gd name="adj4" fmla="val -42308"/>
              <a:gd name="adj5" fmla="val -54058"/>
              <a:gd name="adj6" fmla="val -77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BASE</a:t>
            </a:r>
          </a:p>
        </p:txBody>
      </p:sp>
      <p:sp>
        <p:nvSpPr>
          <p:cNvPr id="11" name="Texto Explicativo: Linha com Borda e Ênfase 10">
            <a:extLst>
              <a:ext uri="{FF2B5EF4-FFF2-40B4-BE49-F238E27FC236}">
                <a16:creationId xmlns:a16="http://schemas.microsoft.com/office/drawing/2014/main" id="{4DCA4E73-55C2-F931-7E8A-277D0C4E4186}"/>
              </a:ext>
            </a:extLst>
          </p:cNvPr>
          <p:cNvSpPr/>
          <p:nvPr/>
        </p:nvSpPr>
        <p:spPr>
          <a:xfrm>
            <a:off x="18836570" y="2331041"/>
            <a:ext cx="3193774" cy="489811"/>
          </a:xfrm>
          <a:prstGeom prst="accentBorderCallout1">
            <a:avLst>
              <a:gd name="adj1" fmla="val 54683"/>
              <a:gd name="adj2" fmla="val -8748"/>
              <a:gd name="adj3" fmla="val 56604"/>
              <a:gd name="adj4" fmla="val -516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POTÊNCIA</a:t>
            </a:r>
            <a:endParaRPr lang="pt-BR" sz="2800" b="1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58F80B-47E7-A32C-1226-7C0316CFE8EE}"/>
              </a:ext>
            </a:extLst>
          </p:cNvPr>
          <p:cNvSpPr txBox="1"/>
          <p:nvPr/>
        </p:nvSpPr>
        <p:spPr>
          <a:xfrm>
            <a:off x="-11991123" y="6514489"/>
            <a:ext cx="6400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(+5)</a:t>
            </a:r>
            <a:r>
              <a:rPr lang="pt-BR" sz="4400" b="1" baseline="30000" dirty="0"/>
              <a:t>2</a:t>
            </a:r>
            <a:r>
              <a:rPr lang="pt-BR" sz="4400" b="1" dirty="0"/>
              <a:t> = 5 ⋅ 5 → +5</a:t>
            </a:r>
            <a:r>
              <a:rPr lang="pt-BR" sz="4400" b="1" baseline="30000" dirty="0"/>
              <a:t>2</a:t>
            </a:r>
            <a:r>
              <a:rPr lang="pt-BR" sz="4400" b="1" dirty="0"/>
              <a:t> = +25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2F482B6-43DE-6738-85F3-30A515E1E8FF}"/>
              </a:ext>
            </a:extLst>
          </p:cNvPr>
          <p:cNvSpPr txBox="1"/>
          <p:nvPr/>
        </p:nvSpPr>
        <p:spPr>
          <a:xfrm>
            <a:off x="-947878" y="12088436"/>
            <a:ext cx="70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(-5)</a:t>
            </a:r>
            <a:r>
              <a:rPr lang="pt-BR" sz="4400" b="1" baseline="30000" dirty="0"/>
              <a:t>2</a:t>
            </a:r>
            <a:r>
              <a:rPr lang="pt-BR" sz="4400" b="1" dirty="0"/>
              <a:t> = (-5) ⋅ (-5) → (-5)</a:t>
            </a:r>
            <a:r>
              <a:rPr lang="pt-BR" sz="4400" b="1" baseline="30000" dirty="0"/>
              <a:t>2</a:t>
            </a:r>
            <a:r>
              <a:rPr lang="pt-BR" sz="4400" b="1" dirty="0"/>
              <a:t> = +25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FFF71E1-2A62-F9A1-3961-93B7921BD91A}"/>
              </a:ext>
            </a:extLst>
          </p:cNvPr>
          <p:cNvSpPr txBox="1"/>
          <p:nvPr/>
        </p:nvSpPr>
        <p:spPr>
          <a:xfrm>
            <a:off x="-13723670" y="3025788"/>
            <a:ext cx="7036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(+5)</a:t>
            </a:r>
            <a:r>
              <a:rPr lang="pt-BR" sz="4400" b="1" baseline="30000" dirty="0"/>
              <a:t>3</a:t>
            </a:r>
            <a:r>
              <a:rPr lang="pt-BR" sz="4400" b="1" dirty="0"/>
              <a:t> = 5 ⋅ 5 ⋅ 5 → +5</a:t>
            </a:r>
            <a:r>
              <a:rPr lang="pt-BR" sz="4400" b="1" baseline="30000" dirty="0"/>
              <a:t>3</a:t>
            </a:r>
            <a:r>
              <a:rPr lang="pt-BR" sz="4400" b="1" dirty="0"/>
              <a:t> = +125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C60990A-E2DE-2935-6694-41896804D3E5}"/>
              </a:ext>
            </a:extLst>
          </p:cNvPr>
          <p:cNvSpPr txBox="1"/>
          <p:nvPr/>
        </p:nvSpPr>
        <p:spPr>
          <a:xfrm>
            <a:off x="12028093" y="-5272530"/>
            <a:ext cx="11357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(-5)</a:t>
            </a:r>
            <a:r>
              <a:rPr lang="pt-BR" sz="4400" b="1" baseline="30000" dirty="0"/>
              <a:t>3</a:t>
            </a:r>
            <a:r>
              <a:rPr lang="pt-BR" sz="4400" b="1" dirty="0"/>
              <a:t> = (-5) ⋅ (-5) ⋅ (-5) → (-5</a:t>
            </a:r>
            <a:r>
              <a:rPr lang="pt-BR" sz="4400" b="1" baseline="30000" dirty="0"/>
              <a:t>3</a:t>
            </a:r>
            <a:r>
              <a:rPr lang="pt-BR" sz="4400" b="1" dirty="0"/>
              <a:t>)= -125</a:t>
            </a:r>
          </a:p>
        </p:txBody>
      </p:sp>
      <p:sp>
        <p:nvSpPr>
          <p:cNvPr id="17" name="Quadro 16">
            <a:extLst>
              <a:ext uri="{FF2B5EF4-FFF2-40B4-BE49-F238E27FC236}">
                <a16:creationId xmlns:a16="http://schemas.microsoft.com/office/drawing/2014/main" id="{7E1A20D2-06E4-BE03-20AC-25E59F1C7EB1}"/>
              </a:ext>
            </a:extLst>
          </p:cNvPr>
          <p:cNvSpPr/>
          <p:nvPr/>
        </p:nvSpPr>
        <p:spPr>
          <a:xfrm>
            <a:off x="-7525146" y="-2424414"/>
            <a:ext cx="7036903" cy="1518165"/>
          </a:xfrm>
          <a:prstGeom prst="frame">
            <a:avLst>
              <a:gd name="adj1" fmla="val 392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Texto Explicativo: Linha Dobrada com Borda e Ênfase 17">
            <a:extLst>
              <a:ext uri="{FF2B5EF4-FFF2-40B4-BE49-F238E27FC236}">
                <a16:creationId xmlns:a16="http://schemas.microsoft.com/office/drawing/2014/main" id="{5CCEB268-E5F6-EA8F-F3EE-CEE5693BF6F6}"/>
              </a:ext>
            </a:extLst>
          </p:cNvPr>
          <p:cNvSpPr/>
          <p:nvPr/>
        </p:nvSpPr>
        <p:spPr>
          <a:xfrm>
            <a:off x="20870779" y="3025788"/>
            <a:ext cx="2888974" cy="818640"/>
          </a:xfrm>
          <a:prstGeom prst="accent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EXPOENTE PAR SEMPRE POSITIVO</a:t>
            </a:r>
          </a:p>
        </p:txBody>
      </p:sp>
      <p:sp>
        <p:nvSpPr>
          <p:cNvPr id="19" name="Quadro 18">
            <a:extLst>
              <a:ext uri="{FF2B5EF4-FFF2-40B4-BE49-F238E27FC236}">
                <a16:creationId xmlns:a16="http://schemas.microsoft.com/office/drawing/2014/main" id="{6D6F9824-AB50-4320-B0CE-AAEE0C617DA1}"/>
              </a:ext>
            </a:extLst>
          </p:cNvPr>
          <p:cNvSpPr/>
          <p:nvPr/>
        </p:nvSpPr>
        <p:spPr>
          <a:xfrm>
            <a:off x="15248371" y="8093780"/>
            <a:ext cx="8136834" cy="1518165"/>
          </a:xfrm>
          <a:prstGeom prst="frame">
            <a:avLst>
              <a:gd name="adj1" fmla="val 392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Texto Explicativo: Linha Dobrada com Borda e Ênfase 19">
            <a:extLst>
              <a:ext uri="{FF2B5EF4-FFF2-40B4-BE49-F238E27FC236}">
                <a16:creationId xmlns:a16="http://schemas.microsoft.com/office/drawing/2014/main" id="{FA751651-4D04-A8F4-EED5-DAFC7241996C}"/>
              </a:ext>
            </a:extLst>
          </p:cNvPr>
          <p:cNvSpPr/>
          <p:nvPr/>
        </p:nvSpPr>
        <p:spPr>
          <a:xfrm>
            <a:off x="21175583" y="4182513"/>
            <a:ext cx="3326290" cy="1199685"/>
          </a:xfrm>
          <a:prstGeom prst="accent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EXPOENTE ÍMPAR MANTEM O MESMO SINAL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2B73F0-7ABE-D22F-6BCF-2D050506D07C}"/>
              </a:ext>
            </a:extLst>
          </p:cNvPr>
          <p:cNvSpPr txBox="1"/>
          <p:nvPr/>
        </p:nvSpPr>
        <p:spPr>
          <a:xfrm>
            <a:off x="906190" y="963109"/>
            <a:ext cx="2852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</a:rPr>
              <a:t>Propriedade 1</a:t>
            </a:r>
            <a:r>
              <a:rPr lang="pt-BR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5411C86-5A23-1917-4A55-28DB17A1C033}"/>
              </a:ext>
            </a:extLst>
          </p:cNvPr>
          <p:cNvSpPr txBox="1"/>
          <p:nvPr/>
        </p:nvSpPr>
        <p:spPr>
          <a:xfrm>
            <a:off x="906190" y="1547884"/>
            <a:ext cx="7036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/>
              <a:t>a</a:t>
            </a:r>
            <a:r>
              <a:rPr lang="pt-BR" sz="3200" b="1" baseline="30000" dirty="0" err="1"/>
              <a:t>x</a:t>
            </a:r>
            <a:r>
              <a:rPr lang="pt-BR" sz="3200" b="1" dirty="0"/>
              <a:t> ⋅ </a:t>
            </a:r>
            <a:r>
              <a:rPr lang="pt-BR" sz="3200" b="1" dirty="0" err="1"/>
              <a:t>a</a:t>
            </a:r>
            <a:r>
              <a:rPr lang="pt-BR" sz="3200" b="1" baseline="30000" dirty="0" err="1"/>
              <a:t>y</a:t>
            </a:r>
            <a:r>
              <a:rPr lang="pt-BR" sz="3200" b="1" dirty="0"/>
              <a:t> = </a:t>
            </a:r>
            <a:r>
              <a:rPr lang="pt-BR" sz="3200" b="1" dirty="0" err="1"/>
              <a:t>a</a:t>
            </a:r>
            <a:r>
              <a:rPr lang="pt-BR" sz="3200" b="1" baseline="30000" dirty="0" err="1"/>
              <a:t>x</a:t>
            </a:r>
            <a:r>
              <a:rPr lang="pt-BR" sz="3200" b="1" baseline="30000" dirty="0"/>
              <a:t> + y </a:t>
            </a:r>
          </a:p>
          <a:p>
            <a:r>
              <a:rPr lang="pt-BR" sz="2400" b="1" dirty="0"/>
              <a:t>No produto de potências de mesma base, mantemos a base e somamos os expoentes.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33F8A3C-6DE6-9358-5A80-E37BF5F98751}"/>
              </a:ext>
            </a:extLst>
          </p:cNvPr>
          <p:cNvSpPr txBox="1"/>
          <p:nvPr/>
        </p:nvSpPr>
        <p:spPr>
          <a:xfrm>
            <a:off x="906190" y="3025788"/>
            <a:ext cx="8579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</a:rPr>
              <a:t>Propriedade 2 - Divisão de potências de mesma base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57E98345-7508-6E86-ED05-A0CD08B09182}"/>
                  </a:ext>
                </a:extLst>
              </p:cNvPr>
              <p:cNvSpPr txBox="1"/>
              <p:nvPr/>
            </p:nvSpPr>
            <p:spPr>
              <a:xfrm>
                <a:off x="906188" y="3492822"/>
                <a:ext cx="5704765" cy="1271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/>
                  <a:t>Considere as seguintes divisões: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2800" b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2800" b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800" b="1" i="1" dirty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pt-BR" sz="2800" b="1" i="0" dirty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sz="28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800" b="1" i="0" dirty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pt-BR" sz="2800" b="1" i="0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pt-BR" sz="2800" b="1" dirty="0"/>
                  <a:t> = 5</a:t>
                </a:r>
                <a:r>
                  <a:rPr lang="pt-BR" sz="2800" b="1" baseline="30000" dirty="0"/>
                  <a:t>6-2  </a:t>
                </a:r>
                <a:r>
                  <a:rPr lang="pt-BR" sz="2800" b="1" dirty="0"/>
                  <a:t>= 5</a:t>
                </a:r>
                <a:r>
                  <a:rPr lang="pt-BR" sz="2800" b="1" baseline="30000" dirty="0"/>
                  <a:t>4</a:t>
                </a:r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57E98345-7508-6E86-ED05-A0CD08B09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88" y="3492822"/>
                <a:ext cx="5704765" cy="1271438"/>
              </a:xfrm>
              <a:prstGeom prst="rect">
                <a:avLst/>
              </a:prstGeom>
              <a:blipFill>
                <a:blip r:embed="rId2"/>
                <a:stretch>
                  <a:fillRect l="-2781" t="-6220" r="-428" b="-57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607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669B6DD-465C-3F6D-EE6A-20BE71A2966A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9" name="Espaço Reservado para Número de Slide 12">
            <a:extLst>
              <a:ext uri="{FF2B5EF4-FFF2-40B4-BE49-F238E27FC236}">
                <a16:creationId xmlns:a16="http://schemas.microsoft.com/office/drawing/2014/main" id="{99F40DA1-FA5A-6592-0997-EE939C90ED1E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6</a:t>
            </a:fld>
            <a:endParaRPr lang="pt-BR" sz="28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4AFDBE-54AA-2077-881C-FA1F40EBE775}"/>
              </a:ext>
            </a:extLst>
          </p:cNvPr>
          <p:cNvSpPr txBox="1"/>
          <p:nvPr/>
        </p:nvSpPr>
        <p:spPr>
          <a:xfrm>
            <a:off x="2332381" y="342761"/>
            <a:ext cx="7593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EXEMPLOS PRÁTICOS COM FRAÇÕES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2B73F0-7ABE-D22F-6BCF-2D050506D07C}"/>
              </a:ext>
            </a:extLst>
          </p:cNvPr>
          <p:cNvSpPr txBox="1"/>
          <p:nvPr/>
        </p:nvSpPr>
        <p:spPr>
          <a:xfrm>
            <a:off x="-4580210" y="-603723"/>
            <a:ext cx="2852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</a:rPr>
              <a:t>Propriedade 1</a:t>
            </a:r>
            <a:r>
              <a:rPr lang="pt-BR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5411C86-5A23-1917-4A55-28DB17A1C033}"/>
              </a:ext>
            </a:extLst>
          </p:cNvPr>
          <p:cNvSpPr txBox="1"/>
          <p:nvPr/>
        </p:nvSpPr>
        <p:spPr>
          <a:xfrm>
            <a:off x="-8311745" y="6027003"/>
            <a:ext cx="7036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/>
              <a:t>a</a:t>
            </a:r>
            <a:r>
              <a:rPr lang="pt-BR" sz="3200" b="1" baseline="30000" dirty="0" err="1"/>
              <a:t>x</a:t>
            </a:r>
            <a:r>
              <a:rPr lang="pt-BR" sz="3200" b="1" dirty="0"/>
              <a:t> ⋅ </a:t>
            </a:r>
            <a:r>
              <a:rPr lang="pt-BR" sz="3200" b="1" dirty="0" err="1"/>
              <a:t>a</a:t>
            </a:r>
            <a:r>
              <a:rPr lang="pt-BR" sz="3200" b="1" baseline="30000" dirty="0" err="1"/>
              <a:t>y</a:t>
            </a:r>
            <a:r>
              <a:rPr lang="pt-BR" sz="3200" b="1" dirty="0"/>
              <a:t> = </a:t>
            </a:r>
            <a:r>
              <a:rPr lang="pt-BR" sz="3200" b="1" dirty="0" err="1"/>
              <a:t>a</a:t>
            </a:r>
            <a:r>
              <a:rPr lang="pt-BR" sz="3200" b="1" baseline="30000" dirty="0" err="1"/>
              <a:t>x</a:t>
            </a:r>
            <a:r>
              <a:rPr lang="pt-BR" sz="3200" b="1" baseline="30000" dirty="0"/>
              <a:t> + y </a:t>
            </a:r>
          </a:p>
          <a:p>
            <a:r>
              <a:rPr lang="pt-BR" sz="2400" b="1" dirty="0"/>
              <a:t>No produto de potências de mesma base, mantemos a base e somamos os expoentes.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33F8A3C-6DE6-9358-5A80-E37BF5F98751}"/>
              </a:ext>
            </a:extLst>
          </p:cNvPr>
          <p:cNvSpPr txBox="1"/>
          <p:nvPr/>
        </p:nvSpPr>
        <p:spPr>
          <a:xfrm>
            <a:off x="8221390" y="-2745745"/>
            <a:ext cx="8579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</a:rPr>
              <a:t>Propriedade 2 - Divisão de potências de mesma base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7E98345-7508-6E86-ED05-A0CD08B09182}"/>
              </a:ext>
            </a:extLst>
          </p:cNvPr>
          <p:cNvSpPr txBox="1"/>
          <p:nvPr/>
        </p:nvSpPr>
        <p:spPr>
          <a:xfrm>
            <a:off x="1132764" y="875684"/>
            <a:ext cx="5704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</a:rPr>
              <a:t>Com expoente negativo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B0114B4-08CB-8045-60E5-2BCED258E999}"/>
                  </a:ext>
                </a:extLst>
              </p:cNvPr>
              <p:cNvSpPr txBox="1"/>
              <p:nvPr/>
            </p:nvSpPr>
            <p:spPr>
              <a:xfrm>
                <a:off x="1230355" y="1744313"/>
                <a:ext cx="1772837" cy="1295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B0114B4-08CB-8045-60E5-2BCED258E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355" y="1744313"/>
                <a:ext cx="1772837" cy="12950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>
            <a:extLst>
              <a:ext uri="{FF2B5EF4-FFF2-40B4-BE49-F238E27FC236}">
                <a16:creationId xmlns:a16="http://schemas.microsoft.com/office/drawing/2014/main" id="{496D26C7-66FC-4582-B68B-2F7DD9475FD8}"/>
              </a:ext>
            </a:extLst>
          </p:cNvPr>
          <p:cNvSpPr txBox="1"/>
          <p:nvPr/>
        </p:nvSpPr>
        <p:spPr>
          <a:xfrm>
            <a:off x="2634017" y="2166879"/>
            <a:ext cx="1772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= 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DB14C79A-89C1-8939-F2A5-D2CE4C928107}"/>
                  </a:ext>
                </a:extLst>
              </p:cNvPr>
              <p:cNvSpPr txBox="1"/>
              <p:nvPr/>
            </p:nvSpPr>
            <p:spPr>
              <a:xfrm>
                <a:off x="573891" y="3269155"/>
                <a:ext cx="1772837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DB14C79A-89C1-8939-F2A5-D2CE4C928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91" y="3269155"/>
                <a:ext cx="1772837" cy="13086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>
            <a:extLst>
              <a:ext uri="{FF2B5EF4-FFF2-40B4-BE49-F238E27FC236}">
                <a16:creationId xmlns:a16="http://schemas.microsoft.com/office/drawing/2014/main" id="{353EF501-8415-06B4-C76E-F2AF8C4FACC8}"/>
              </a:ext>
            </a:extLst>
          </p:cNvPr>
          <p:cNvSpPr txBox="1"/>
          <p:nvPr/>
        </p:nvSpPr>
        <p:spPr>
          <a:xfrm>
            <a:off x="410118" y="1474771"/>
            <a:ext cx="13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EXEMPLO 1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0ECB3C9-7F73-7BF6-37AE-E8E8CBDC9A6A}"/>
              </a:ext>
            </a:extLst>
          </p:cNvPr>
          <p:cNvSpPr txBox="1"/>
          <p:nvPr/>
        </p:nvSpPr>
        <p:spPr>
          <a:xfrm>
            <a:off x="410118" y="3013364"/>
            <a:ext cx="13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EXEMPLO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16C4BF47-0BE0-1DE5-3FE8-0B5BA13B61E1}"/>
                  </a:ext>
                </a:extLst>
              </p:cNvPr>
              <p:cNvSpPr txBox="1"/>
              <p:nvPr/>
            </p:nvSpPr>
            <p:spPr>
              <a:xfrm>
                <a:off x="2409169" y="3238763"/>
                <a:ext cx="1772837" cy="1295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16C4BF47-0BE0-1DE5-3FE8-0B5BA13B6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169" y="3238763"/>
                <a:ext cx="1772837" cy="12950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>
            <a:extLst>
              <a:ext uri="{FF2B5EF4-FFF2-40B4-BE49-F238E27FC236}">
                <a16:creationId xmlns:a16="http://schemas.microsoft.com/office/drawing/2014/main" id="{1C23A4E8-14DC-3D3B-B059-41DB37002084}"/>
              </a:ext>
            </a:extLst>
          </p:cNvPr>
          <p:cNvSpPr txBox="1"/>
          <p:nvPr/>
        </p:nvSpPr>
        <p:spPr>
          <a:xfrm>
            <a:off x="1992568" y="3926180"/>
            <a:ext cx="36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X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048F447-236C-01AC-035E-2CBB699FA223}"/>
              </a:ext>
            </a:extLst>
          </p:cNvPr>
          <p:cNvSpPr txBox="1"/>
          <p:nvPr/>
        </p:nvSpPr>
        <p:spPr>
          <a:xfrm>
            <a:off x="3997418" y="3722163"/>
            <a:ext cx="36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01194462-CF0B-A956-3D38-42DC1C813B63}"/>
                  </a:ext>
                </a:extLst>
              </p:cNvPr>
              <p:cNvSpPr txBox="1"/>
              <p:nvPr/>
            </p:nvSpPr>
            <p:spPr>
              <a:xfrm>
                <a:off x="4248180" y="3265657"/>
                <a:ext cx="2129056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1" i="1" dirty="0">
                              <a:latin typeface="Cambria Math" panose="02040503050406030204" pitchFamily="18" charset="0"/>
                            </a:rPr>
                            <m:t>𝟏𝟒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01194462-CF0B-A956-3D38-42DC1C813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80" y="3265657"/>
                <a:ext cx="2129056" cy="13086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>
            <a:extLst>
              <a:ext uri="{FF2B5EF4-FFF2-40B4-BE49-F238E27FC236}">
                <a16:creationId xmlns:a16="http://schemas.microsoft.com/office/drawing/2014/main" id="{B9D84FF3-179E-6C42-9B07-36CFE3921510}"/>
              </a:ext>
            </a:extLst>
          </p:cNvPr>
          <p:cNvSpPr txBox="1"/>
          <p:nvPr/>
        </p:nvSpPr>
        <p:spPr>
          <a:xfrm>
            <a:off x="6129217" y="3751756"/>
            <a:ext cx="36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44FF3065-56FF-90B2-C230-5A7183AE91C4}"/>
                  </a:ext>
                </a:extLst>
              </p:cNvPr>
              <p:cNvSpPr txBox="1"/>
              <p:nvPr/>
            </p:nvSpPr>
            <p:spPr>
              <a:xfrm>
                <a:off x="6129217" y="3265657"/>
                <a:ext cx="1772837" cy="1339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44FF3065-56FF-90B2-C230-5A7183AE9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217" y="3265657"/>
                <a:ext cx="1772837" cy="13396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>
            <a:extLst>
              <a:ext uri="{FF2B5EF4-FFF2-40B4-BE49-F238E27FC236}">
                <a16:creationId xmlns:a16="http://schemas.microsoft.com/office/drawing/2014/main" id="{06F2D0E9-A114-8DF2-DDE9-76037E3DE82F}"/>
              </a:ext>
            </a:extLst>
          </p:cNvPr>
          <p:cNvSpPr txBox="1"/>
          <p:nvPr/>
        </p:nvSpPr>
        <p:spPr>
          <a:xfrm>
            <a:off x="7719820" y="3722163"/>
            <a:ext cx="36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=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160901B-C493-0C0F-BE2A-6105B0E06A7B}"/>
              </a:ext>
            </a:extLst>
          </p:cNvPr>
          <p:cNvSpPr txBox="1"/>
          <p:nvPr/>
        </p:nvSpPr>
        <p:spPr>
          <a:xfrm>
            <a:off x="8115214" y="3643100"/>
            <a:ext cx="403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1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78612B8-9C31-A39F-52A7-82E8C07D2C20}"/>
              </a:ext>
            </a:extLst>
          </p:cNvPr>
          <p:cNvSpPr txBox="1"/>
          <p:nvPr/>
        </p:nvSpPr>
        <p:spPr>
          <a:xfrm>
            <a:off x="410118" y="4774568"/>
            <a:ext cx="13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EXEMPLO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09C9F9A0-EFAD-27F5-F2B7-90F8898744B8}"/>
                  </a:ext>
                </a:extLst>
              </p:cNvPr>
              <p:cNvSpPr txBox="1"/>
              <p:nvPr/>
            </p:nvSpPr>
            <p:spPr>
              <a:xfrm>
                <a:off x="559544" y="5035970"/>
                <a:ext cx="1772837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𝟗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09C9F9A0-EFAD-27F5-F2B7-90F889874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44" y="5035970"/>
                <a:ext cx="1772837" cy="13086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aixaDeTexto 35">
            <a:extLst>
              <a:ext uri="{FF2B5EF4-FFF2-40B4-BE49-F238E27FC236}">
                <a16:creationId xmlns:a16="http://schemas.microsoft.com/office/drawing/2014/main" id="{9C7C988F-3331-F4B1-3D16-824346069DD8}"/>
              </a:ext>
            </a:extLst>
          </p:cNvPr>
          <p:cNvSpPr txBox="1"/>
          <p:nvPr/>
        </p:nvSpPr>
        <p:spPr>
          <a:xfrm>
            <a:off x="1945281" y="5531562"/>
            <a:ext cx="36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560DF659-B39A-99FA-C626-00CEACE3BB6D}"/>
                  </a:ext>
                </a:extLst>
              </p:cNvPr>
              <p:cNvSpPr txBox="1"/>
              <p:nvPr/>
            </p:nvSpPr>
            <p:spPr>
              <a:xfrm>
                <a:off x="1992568" y="5040292"/>
                <a:ext cx="1772837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𝟗</m:t>
                                  </m:r>
                                </m:num>
                                <m:den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560DF659-B39A-99FA-C626-00CEACE3B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568" y="5040292"/>
                <a:ext cx="1772837" cy="13086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ixaDeTexto 37">
            <a:extLst>
              <a:ext uri="{FF2B5EF4-FFF2-40B4-BE49-F238E27FC236}">
                <a16:creationId xmlns:a16="http://schemas.microsoft.com/office/drawing/2014/main" id="{F8421450-982E-3849-4D98-6D87B366033C}"/>
              </a:ext>
            </a:extLst>
          </p:cNvPr>
          <p:cNvSpPr txBox="1"/>
          <p:nvPr/>
        </p:nvSpPr>
        <p:spPr>
          <a:xfrm>
            <a:off x="3520435" y="5558172"/>
            <a:ext cx="2237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3200" b="1" dirty="0"/>
              <a:t>9</a:t>
            </a:r>
            <a:r>
              <a:rPr lang="pt-BR" sz="2400" b="1" dirty="0"/>
              <a:t> </a:t>
            </a:r>
            <a:r>
              <a:rPr lang="pt-BR" sz="2000" b="1" dirty="0"/>
              <a:t>X</a:t>
            </a:r>
            <a:r>
              <a:rPr lang="pt-BR" sz="2400" b="1" dirty="0"/>
              <a:t> </a:t>
            </a:r>
            <a:r>
              <a:rPr lang="pt-BR" sz="3200" b="1" dirty="0"/>
              <a:t>9</a:t>
            </a:r>
            <a:r>
              <a:rPr lang="pt-BR" sz="2400" b="1" dirty="0"/>
              <a:t> = </a:t>
            </a:r>
            <a:r>
              <a:rPr lang="pt-BR" sz="3200" b="1" dirty="0"/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1434950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084EEF-53E5-7D40-F74E-37332038791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4" name="Espaço Reservado para Número de Slide 12">
            <a:extLst>
              <a:ext uri="{FF2B5EF4-FFF2-40B4-BE49-F238E27FC236}">
                <a16:creationId xmlns:a16="http://schemas.microsoft.com/office/drawing/2014/main" id="{10AC2D5E-338D-E691-CA35-3761C62AED0B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7</a:t>
            </a:fld>
            <a:endParaRPr lang="pt-BR" sz="28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E51A1B-0710-1714-C4D6-B51B098DAAAE}"/>
              </a:ext>
            </a:extLst>
          </p:cNvPr>
          <p:cNvSpPr txBox="1"/>
          <p:nvPr/>
        </p:nvSpPr>
        <p:spPr>
          <a:xfrm>
            <a:off x="3351812" y="354842"/>
            <a:ext cx="3785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Agora é com você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A160355-66BD-233E-8084-0FC47E3FEAB6}"/>
              </a:ext>
            </a:extLst>
          </p:cNvPr>
          <p:cNvSpPr txBox="1"/>
          <p:nvPr/>
        </p:nvSpPr>
        <p:spPr>
          <a:xfrm>
            <a:off x="423081" y="1214651"/>
            <a:ext cx="8106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Calcule as seguintes potências.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18DA8A9-7648-35F7-3F42-98BC49B31F95}"/>
                  </a:ext>
                </a:extLst>
              </p:cNvPr>
              <p:cNvSpPr txBox="1"/>
              <p:nvPr/>
            </p:nvSpPr>
            <p:spPr>
              <a:xfrm>
                <a:off x="423081" y="1897263"/>
                <a:ext cx="1772837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−</m:t>
                          </m:r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18DA8A9-7648-35F7-3F42-98BC49B31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1" y="1897263"/>
                <a:ext cx="1772837" cy="1308628"/>
              </a:xfrm>
              <a:prstGeom prst="rect">
                <a:avLst/>
              </a:prstGeom>
              <a:blipFill>
                <a:blip r:embed="rId2"/>
                <a:stretch>
                  <a:fillRect r="-209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F9B4346-D1C5-A830-71D3-534A63D0D700}"/>
                  </a:ext>
                </a:extLst>
              </p:cNvPr>
              <p:cNvSpPr txBox="1"/>
              <p:nvPr/>
            </p:nvSpPr>
            <p:spPr>
              <a:xfrm>
                <a:off x="3590047" y="1929685"/>
                <a:ext cx="1772837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F9B4346-D1C5-A830-71D3-534A63D0D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0047" y="1929685"/>
                <a:ext cx="1772837" cy="13086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191C828-3DD4-730E-07E5-99C0387ECEB7}"/>
                  </a:ext>
                </a:extLst>
              </p:cNvPr>
              <p:cNvSpPr txBox="1"/>
              <p:nvPr/>
            </p:nvSpPr>
            <p:spPr>
              <a:xfrm>
                <a:off x="6829118" y="2003050"/>
                <a:ext cx="1772837" cy="13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3200" b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</m:t>
                          </m:r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  <m:d>
                            <m:dPr>
                              <m:ctrlPr>
                                <a:rPr lang="pt-BR" sz="3200" b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32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BR" sz="3200" b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pt-BR" sz="3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3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3200" b="1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191C828-3DD4-730E-07E5-99C0387EC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118" y="2003050"/>
                <a:ext cx="1772837" cy="1308628"/>
              </a:xfrm>
              <a:prstGeom prst="rect">
                <a:avLst/>
              </a:prstGeom>
              <a:blipFill>
                <a:blip r:embed="rId4"/>
                <a:stretch>
                  <a:fillRect r="-44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1563148C-5A2E-D3FB-0D40-D131285F4579}"/>
              </a:ext>
            </a:extLst>
          </p:cNvPr>
          <p:cNvSpPr txBox="1"/>
          <p:nvPr/>
        </p:nvSpPr>
        <p:spPr>
          <a:xfrm>
            <a:off x="2403596" y="2301458"/>
            <a:ext cx="1050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-9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8A1DAE-9054-6F5C-47A0-C75314AA10E9}"/>
              </a:ext>
            </a:extLst>
          </p:cNvPr>
          <p:cNvSpPr txBox="1"/>
          <p:nvPr/>
        </p:nvSpPr>
        <p:spPr>
          <a:xfrm>
            <a:off x="5244796" y="2348957"/>
            <a:ext cx="1050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F46439AE-78FC-3F69-1AF9-CC0D776A9E50}"/>
                  </a:ext>
                </a:extLst>
              </p:cNvPr>
              <p:cNvSpPr txBox="1"/>
              <p:nvPr/>
            </p:nvSpPr>
            <p:spPr>
              <a:xfrm>
                <a:off x="8471093" y="2188368"/>
                <a:ext cx="1772837" cy="1015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2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32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2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32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pt-BR" sz="32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F46439AE-78FC-3F69-1AF9-CC0D776A9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093" y="2188368"/>
                <a:ext cx="1772837" cy="10157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>
            <a:extLst>
              <a:ext uri="{FF2B5EF4-FFF2-40B4-BE49-F238E27FC236}">
                <a16:creationId xmlns:a16="http://schemas.microsoft.com/office/drawing/2014/main" id="{70791539-CE3A-8DCB-FC89-B396162DA6CE}"/>
              </a:ext>
            </a:extLst>
          </p:cNvPr>
          <p:cNvSpPr txBox="1"/>
          <p:nvPr/>
        </p:nvSpPr>
        <p:spPr>
          <a:xfrm>
            <a:off x="423080" y="3190875"/>
            <a:ext cx="8106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Reduza a uma só potência.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6094A4D4-7677-46DD-2385-FA47C9E1AB38}"/>
                  </a:ext>
                </a:extLst>
              </p:cNvPr>
              <p:cNvSpPr txBox="1"/>
              <p:nvPr/>
            </p:nvSpPr>
            <p:spPr>
              <a:xfrm>
                <a:off x="423080" y="4054605"/>
                <a:ext cx="3166967" cy="889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2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pt-BR" sz="3200" b="1" i="0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3200" b="1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sz="3200" b="1" i="0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d>
                        <m:r>
                          <a:rPr lang="pt-BR" sz="3200" b="1" i="0" baseline="30000" dirty="0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pt-BR" sz="3200" b="1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3200" b="1" i="1" dirty="0" smtClean="0">
                            <a:latin typeface="Cambria Math" panose="02040503050406030204" pitchFamily="18" charset="0"/>
                          </a:rPr>
                          <m:t>.   </m:t>
                        </m:r>
                        <m:d>
                          <m:dPr>
                            <m:ctrlPr>
                              <a:rPr lang="pt-BR" sz="3200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3200" b="1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sz="3200" b="1" i="1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d>
                        <m:r>
                          <a:rPr lang="pt-BR" sz="3200" b="1" i="1" baseline="30000" dirty="0" smtClean="0">
                            <a:latin typeface="Cambria Math" panose="02040503050406030204" pitchFamily="18" charset="0"/>
                          </a:rPr>
                          <m:t>𝟏𝟗</m:t>
                        </m:r>
                        <m:r>
                          <a:rPr lang="pt-BR" sz="3200" b="1" i="1" dirty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</m:num>
                      <m:den>
                        <m:d>
                          <m:dPr>
                            <m:ctrlPr>
                              <a:rPr lang="pt-BR" sz="3200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3200" b="1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sz="3200" b="1" i="1" dirty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d>
                        <m:r>
                          <a:rPr lang="pt-BR" sz="3200" b="1" i="1" baseline="30000" dirty="0" smtClean="0"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pt-BR" sz="3200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pt-BR" sz="3200" b="1" dirty="0"/>
              </a:p>
            </p:txBody>
          </p:sp>
        </mc:Choice>
        <mc:Fallback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6094A4D4-7677-46DD-2385-FA47C9E1A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0" y="4054605"/>
                <a:ext cx="3166967" cy="889795"/>
              </a:xfrm>
              <a:prstGeom prst="rect">
                <a:avLst/>
              </a:prstGeom>
              <a:blipFill>
                <a:blip r:embed="rId6"/>
                <a:stretch>
                  <a:fillRect l="-4808" b="-34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BC717ACC-F426-825D-028C-F786241EEA8B}"/>
                  </a:ext>
                </a:extLst>
              </p:cNvPr>
              <p:cNvSpPr txBox="1"/>
              <p:nvPr/>
            </p:nvSpPr>
            <p:spPr>
              <a:xfrm>
                <a:off x="3106456" y="4147423"/>
                <a:ext cx="17728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2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32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pt-BR" sz="32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BC717ACC-F426-825D-028C-F786241EE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456" y="4147423"/>
                <a:ext cx="177283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20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2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779F6B6-3925-24F7-AD43-766979882EB7}"/>
              </a:ext>
            </a:extLst>
          </p:cNvPr>
          <p:cNvSpPr txBox="1"/>
          <p:nvPr/>
        </p:nvSpPr>
        <p:spPr>
          <a:xfrm>
            <a:off x="5075582" y="3927349"/>
            <a:ext cx="2570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2060"/>
                </a:solidFill>
              </a:rPr>
              <a:t>Obrigado!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DC9A7-4FD6-E8A8-B47F-08D1FC2D3351}"/>
              </a:ext>
            </a:extLst>
          </p:cNvPr>
          <p:cNvSpPr txBox="1"/>
          <p:nvPr/>
        </p:nvSpPr>
        <p:spPr>
          <a:xfrm>
            <a:off x="3955773" y="4512124"/>
            <a:ext cx="45587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</a:rPr>
              <a:t>Professor Deivid Castro</a:t>
            </a:r>
          </a:p>
          <a:p>
            <a:pPr algn="ctr"/>
            <a:r>
              <a:rPr lang="pt-BR" sz="2400" dirty="0">
                <a:solidFill>
                  <a:srgbClr val="002060"/>
                </a:solidFill>
              </a:rPr>
              <a:t>prof@abcdoinvestidor.com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3E215E6-A7FB-7FB3-117A-C121BA2ECEC5}"/>
              </a:ext>
            </a:extLst>
          </p:cNvPr>
          <p:cNvSpPr txBox="1"/>
          <p:nvPr/>
        </p:nvSpPr>
        <p:spPr>
          <a:xfrm>
            <a:off x="3405809" y="5804452"/>
            <a:ext cx="608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www.abcdoinvestidor.com</a:t>
            </a:r>
            <a:r>
              <a:rPr lang="pt-BR" b="1" dirty="0">
                <a:solidFill>
                  <a:srgbClr val="002060"/>
                </a:solidFill>
              </a:rPr>
              <a:t>      (91) </a:t>
            </a:r>
            <a:r>
              <a:rPr lang="pt-BR" b="1" dirty="0" err="1">
                <a:solidFill>
                  <a:srgbClr val="002060"/>
                </a:solidFill>
              </a:rPr>
              <a:t>xxxx-xxxx</a:t>
            </a:r>
            <a:r>
              <a:rPr lang="pt-BR" b="1" dirty="0">
                <a:solidFill>
                  <a:srgbClr val="002060"/>
                </a:solidFill>
              </a:rPr>
              <a:t> 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BE58662-69ED-FCEA-37AE-1CB0D321E865}"/>
              </a:ext>
            </a:extLst>
          </p:cNvPr>
          <p:cNvCxnSpPr>
            <a:cxnSpLocks/>
          </p:cNvCxnSpPr>
          <p:nvPr/>
        </p:nvCxnSpPr>
        <p:spPr>
          <a:xfrm>
            <a:off x="6195391" y="5804452"/>
            <a:ext cx="0" cy="34455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DFF76F0E-4151-754E-94A4-99953B9C2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67" b="90000" l="9883" r="89987">
                        <a14:foregroundMark x1="49805" y1="10000" x2="57607" y2="8667"/>
                        <a14:foregroundMark x1="57607" y1="8667" x2="48505" y2="7167"/>
                        <a14:backgroundMark x1="13134" y1="20000" x2="15735" y2="4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46504" y="5624443"/>
            <a:ext cx="1011927" cy="92371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165CB31-B1BF-02E9-41FC-2E8555643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637" y="768936"/>
            <a:ext cx="5800725" cy="23622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59ABBA5-7B97-F4DC-E3E5-231BBC668B6D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6" name="Espaço Reservado para Número de Slide 12">
            <a:extLst>
              <a:ext uri="{FF2B5EF4-FFF2-40B4-BE49-F238E27FC236}">
                <a16:creationId xmlns:a16="http://schemas.microsoft.com/office/drawing/2014/main" id="{5CBE8E9D-6031-2B76-ADDA-2BE42AC8DE58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8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98248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7824</TotalTime>
  <Words>511</Words>
  <Application>Microsoft Office PowerPoint</Application>
  <PresentationFormat>Widescreen</PresentationFormat>
  <Paragraphs>96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Arial</vt:lpstr>
      <vt:lpstr>Bahnschrift Condensed</vt:lpstr>
      <vt:lpstr>Calibri</vt:lpstr>
      <vt:lpstr>Calibri Light</vt:lpstr>
      <vt:lpstr>Cambria Math</vt:lpstr>
      <vt:lpstr>Georgia</vt:lpstr>
      <vt:lpstr>Times New Roman</vt:lpstr>
      <vt:lpstr>Tema do Office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UNIDADE 2 PÁGINA 105 DATA: 27/04/22</dc:title>
  <dc:creator>Deivid Castro</dc:creator>
  <cp:lastModifiedBy>Deivid Castro</cp:lastModifiedBy>
  <cp:revision>237</cp:revision>
  <cp:lastPrinted>2023-01-27T15:06:11Z</cp:lastPrinted>
  <dcterms:created xsi:type="dcterms:W3CDTF">2022-04-26T21:13:42Z</dcterms:created>
  <dcterms:modified xsi:type="dcterms:W3CDTF">2023-06-25T05:09:50Z</dcterms:modified>
</cp:coreProperties>
</file>