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0" r:id="rId3"/>
    <p:sldId id="271" r:id="rId4"/>
    <p:sldId id="272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2" r:id="rId15"/>
    <p:sldId id="293" r:id="rId16"/>
    <p:sldId id="295" r:id="rId17"/>
    <p:sldId id="298" r:id="rId18"/>
    <p:sldId id="299" r:id="rId19"/>
    <p:sldId id="300" r:id="rId20"/>
    <p:sldId id="301" r:id="rId21"/>
    <p:sldId id="297" r:id="rId22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vid Castro" initials="DC" lastIdx="3" clrIdx="0">
    <p:extLst>
      <p:ext uri="{19B8F6BF-5375-455C-9EA6-DF929625EA0E}">
        <p15:presenceInfo xmlns:p15="http://schemas.microsoft.com/office/powerpoint/2012/main" userId="Deivid Cast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FF4747"/>
    <a:srgbClr val="F88456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291" autoAdjust="0"/>
  </p:normalViewPr>
  <p:slideViewPr>
    <p:cSldViewPr snapToGrid="0">
      <p:cViewPr>
        <p:scale>
          <a:sx n="70" d="100"/>
          <a:sy n="70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55C5AFB-6BB5-4F40-9DAC-F5FC79963742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9E4F981-3587-4B7F-8548-22D9797A7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9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B78E9-BA4B-4238-9709-0935C65C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88B35-97AE-4B63-A7EC-DD32FAEE0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F47CC1-9D94-460E-A5B2-063ADE31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28EE25-46EC-464B-95EB-E444D2A11325}" type="datetime1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B1E59B-C97D-4069-B0CA-717493BF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159750-14CE-4995-9E12-176C0AD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78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C2A37-F5B4-4BE3-B975-F92EB31E2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97BA62-FDD9-49D9-9C14-58010619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645DCE-4444-4BAD-B2FC-22EE2614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9B2798-F454-4EFC-844B-096F9B87F692}" type="datetime1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3ACB2-7273-41FA-82C2-A88265CA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B5E5FC-A5C4-46D8-A714-AD4E5318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C65A2-F3EF-4125-AF29-B09E87912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570889-A2DC-47A2-92EC-A644C4128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22C7AE-61B7-4522-B179-8BDF23B9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A47BFB-6D31-4F80-B195-5B36E59427CB}" type="datetime1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9E0B2E-F949-4AAB-8C34-94D3EABF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15808-EDF2-4DCC-88EE-3EE98FE0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1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7DDE9-8A72-40E2-9168-3628E3D2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466264-871D-43AB-A9CC-5010D3E42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90C750-D16F-4ED2-A924-A380BF93B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27FF6-5F73-430E-AE39-750AE4F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52CB5B-4B70-4C92-9689-58D6DBD1A7BB}" type="datetime1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5953CA-BA09-41EF-A7D3-76702A28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FBF70B-5465-4ABE-AC80-429A1762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50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A0662-F404-4FF9-B0B7-DF3466D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73AE40-0ED8-4150-BC6F-031C0A54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CB7CC8-CACE-43F5-BB64-16A5D48D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E7E05A-B716-464C-9596-1810845F8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327A93-8A4D-47AA-A4F7-389D33FFA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C033F2-A5B6-40A4-BA7C-31EF38CAC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6E63DE-500D-41EF-A029-EF9648ACAD50}" type="datetime1">
              <a:rPr lang="pt-BR" smtClean="0"/>
              <a:t>12/06/2023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22DC8A-3083-4BE3-AEBE-5299D7A0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26208F-579F-4B2A-BDB4-A9C983BF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80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DA5CC-6712-4B57-BBA8-0EB5A267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1D7AF2-C3D7-4D64-970B-25C1CB20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8D012-0627-4671-B265-F9EB9AEB9D8F}" type="datetime1">
              <a:rPr lang="pt-BR" smtClean="0"/>
              <a:t>12/06/2023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ABB98E8-ABD4-4A97-9FD9-05D764E7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E11BE4-DF78-4520-872B-9012F8FF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56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052379-A150-4E1F-8D3E-21347E02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8BC03-79A9-4FDF-A56D-998B1387FE2A}" type="datetime1">
              <a:rPr lang="pt-BR" smtClean="0"/>
              <a:t>12/06/2023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88EEF2-FFD8-4B4B-BD87-31C3D71E5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815909-41C3-426E-B381-442E1BB3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6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2E1D-B301-48BA-90B5-A4D0E66B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AC965-A3DA-4858-8488-F6A396C8E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3429A9-185D-48D5-911A-B85FD9520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0EA950-B37D-490B-9B62-6BD4F516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03780-FEB6-4BF9-B51F-8C09DE219BF3}" type="datetime1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1740D1-2EC1-4CFD-94CA-23CD6853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EAB283-B31C-4602-90B9-FAD9A88C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5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AC815-6B67-4E77-9C3F-E6BCD49B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9AFBF6-B301-47F3-A7F6-330144139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A07E61-4F14-4534-A013-0CC7497C2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1BA80F-F74E-4BC9-8119-F26E8D07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44D016-B4B4-41EF-AC4E-E9C9FABAD7FE}" type="datetime1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D458AE-EABD-4604-AFC2-D378B0AE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34881B-1EC9-406A-AB1C-3EB561C0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9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00D05-8D0F-478D-9AB0-72F3F2FE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C24BA5-64FE-438D-A470-8B24AA59F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35FB8F-B246-4D37-A809-6FB6230E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6501D4-BCD0-43D5-B1A4-87901E60C446}" type="datetime1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040C40-63F6-4240-9780-AE70D229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20A7BF-4F30-459C-AA33-B26483C8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9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52B37-581C-48E2-8510-F95BC22C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6068C1-A8D2-4D12-8522-E2D7B8FAC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B03668-BC55-467B-B95C-44A361DF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49D121-8852-4263-9EB2-E4CBFA9ACA74}" type="datetime1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1ABD2-CDD4-44F0-9DBF-124FFCEE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63A308-C3EB-479B-9779-6F9872EA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bg1">
                <a:lumMod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0">
              <a:schemeClr val="bg1">
                <a:lumMod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41EE9A3-4295-2826-687E-F8BAD754B2C1}"/>
              </a:ext>
            </a:extLst>
          </p:cNvPr>
          <p:cNvSpPr/>
          <p:nvPr userDrawn="1"/>
        </p:nvSpPr>
        <p:spPr>
          <a:xfrm>
            <a:off x="1198549" y="248478"/>
            <a:ext cx="447372" cy="4373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FCBFDC0-32DD-7E64-1236-81A49E426545}"/>
              </a:ext>
            </a:extLst>
          </p:cNvPr>
          <p:cNvSpPr/>
          <p:nvPr userDrawn="1"/>
        </p:nvSpPr>
        <p:spPr>
          <a:xfrm flipV="1">
            <a:off x="99391" y="6563803"/>
            <a:ext cx="119468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0FCBCB8-1B37-72D7-43CF-375F4FAFDA41}"/>
              </a:ext>
            </a:extLst>
          </p:cNvPr>
          <p:cNvSpPr/>
          <p:nvPr userDrawn="1"/>
        </p:nvSpPr>
        <p:spPr>
          <a:xfrm>
            <a:off x="1452550" y="467139"/>
            <a:ext cx="447372" cy="43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B442F92-20D9-DD24-976B-EFCDB355251B}"/>
              </a:ext>
            </a:extLst>
          </p:cNvPr>
          <p:cNvSpPr/>
          <p:nvPr userDrawn="1"/>
        </p:nvSpPr>
        <p:spPr>
          <a:xfrm>
            <a:off x="1706551" y="365539"/>
            <a:ext cx="447372" cy="4373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A29FE64-066B-7C8D-02A3-07FE240050BA}"/>
              </a:ext>
            </a:extLst>
          </p:cNvPr>
          <p:cNvSpPr/>
          <p:nvPr userDrawn="1"/>
        </p:nvSpPr>
        <p:spPr>
          <a:xfrm>
            <a:off x="11207330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1DBBA3E-021C-8F91-B4D4-17173EEDA038}"/>
              </a:ext>
            </a:extLst>
          </p:cNvPr>
          <p:cNvSpPr/>
          <p:nvPr userDrawn="1"/>
        </p:nvSpPr>
        <p:spPr>
          <a:xfrm>
            <a:off x="11306813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579F0F7-CA6E-862B-272A-89F530E4327E}"/>
              </a:ext>
            </a:extLst>
          </p:cNvPr>
          <p:cNvSpPr/>
          <p:nvPr userDrawn="1"/>
        </p:nvSpPr>
        <p:spPr>
          <a:xfrm>
            <a:off x="11406296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74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abcdoinvestido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commons.wikimedia.org/wiki/File:WhatsApp_logo1.svg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D0D8075-CB14-E7C2-B434-003A524B1CF7}"/>
              </a:ext>
            </a:extLst>
          </p:cNvPr>
          <p:cNvSpPr/>
          <p:nvPr/>
        </p:nvSpPr>
        <p:spPr>
          <a:xfrm>
            <a:off x="4876799" y="4810539"/>
            <a:ext cx="7058527" cy="5565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EAA37E6-ABD2-23B9-4A82-033EE531679E}"/>
              </a:ext>
            </a:extLst>
          </p:cNvPr>
          <p:cNvSpPr/>
          <p:nvPr/>
        </p:nvSpPr>
        <p:spPr>
          <a:xfrm>
            <a:off x="4280453" y="4002157"/>
            <a:ext cx="5565912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133A498-F281-7984-2363-B4B627813C69}"/>
              </a:ext>
            </a:extLst>
          </p:cNvPr>
          <p:cNvSpPr/>
          <p:nvPr/>
        </p:nvSpPr>
        <p:spPr>
          <a:xfrm>
            <a:off x="2411896" y="3260035"/>
            <a:ext cx="3167269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D2D1C8-0D14-B722-C3EF-4D47CD502EBC}"/>
              </a:ext>
            </a:extLst>
          </p:cNvPr>
          <p:cNvSpPr/>
          <p:nvPr/>
        </p:nvSpPr>
        <p:spPr>
          <a:xfrm>
            <a:off x="1934817" y="2517913"/>
            <a:ext cx="1584154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B56DBE-652A-4577-BC34-36A251784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0"/>
            <a:ext cx="10747512" cy="2173357"/>
          </a:xfrm>
        </p:spPr>
        <p:txBody>
          <a:bodyPr>
            <a:normAutofit/>
          </a:bodyPr>
          <a:lstStyle/>
          <a:p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9A1EDB-4E07-4CEE-A5A0-293C4AED4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12705"/>
            <a:ext cx="12072730" cy="454387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Matemática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Alunos do Ensino Médio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do Conhecimento: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/>
              <a:t>Estatística (medidas de tendência central)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pt-BR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Habilidades e Competências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Aprender a identificar o que é Média, moda e mediana</a:t>
            </a:r>
            <a:r>
              <a:rPr lang="pt-BR" dirty="0"/>
              <a:t>.</a:t>
            </a:r>
            <a:r>
              <a:rPr lang="pt-BR" sz="3600" dirty="0"/>
              <a:t> </a:t>
            </a:r>
          </a:p>
          <a:p>
            <a:pPr algn="l">
              <a:spcBef>
                <a:spcPts val="0"/>
              </a:spcBef>
            </a:pPr>
            <a:r>
              <a:rPr lang="pt-BR" sz="3600" dirty="0"/>
              <a:t>    </a:t>
            </a:r>
            <a:endParaRPr lang="pt-BR" sz="4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9852BB-53BB-78C2-1FD7-CCA07EA3D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/>
        </p:blipFill>
        <p:spPr>
          <a:xfrm>
            <a:off x="2878703" y="198838"/>
            <a:ext cx="5745480" cy="230582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3FCFE88-8567-78D0-FEAC-E3E436CC8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92" y="198838"/>
            <a:ext cx="899891" cy="62441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2BADE6-BDF3-1490-C7DE-C3879FC79FA6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4F630A8E-ACC1-E73D-BE3E-A2FAD8F5C79D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58656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23B74F5-CB96-D884-B2CB-9F67FBAEC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27" y="1746093"/>
            <a:ext cx="8184596" cy="460844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41E3002-A4F9-9FC2-F39C-0CC534AE46FA}"/>
              </a:ext>
            </a:extLst>
          </p:cNvPr>
          <p:cNvSpPr txBox="1"/>
          <p:nvPr/>
        </p:nvSpPr>
        <p:spPr>
          <a:xfrm>
            <a:off x="2186608" y="356080"/>
            <a:ext cx="7911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Estatística (Medidas de tendência central)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D275925-E4F3-1C47-FCD9-CB79229DB894}"/>
              </a:ext>
            </a:extLst>
          </p:cNvPr>
          <p:cNvSpPr/>
          <p:nvPr/>
        </p:nvSpPr>
        <p:spPr>
          <a:xfrm>
            <a:off x="2425148" y="974827"/>
            <a:ext cx="2504661" cy="58477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F6AD94-1DDC-60E5-2FCA-BAAAF128CDE7}"/>
              </a:ext>
            </a:extLst>
          </p:cNvPr>
          <p:cNvSpPr txBox="1"/>
          <p:nvPr/>
        </p:nvSpPr>
        <p:spPr>
          <a:xfrm>
            <a:off x="2527852" y="940855"/>
            <a:ext cx="229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rgbClr val="FF0000"/>
                </a:solidFill>
                <a:latin typeface="Georgia" panose="02040502050405020303" pitchFamily="18" charset="0"/>
              </a:rPr>
              <a:t>Introdução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4737D8-8BB4-ECFE-9C20-B4E331ADE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" y="1593574"/>
            <a:ext cx="3751005" cy="34687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0BFB032-39B7-25D6-FD67-9789B76FB972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7B13AA93-E1FD-5E7D-191D-A5FB1E43C2F3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2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52191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1BC13DA-BBC5-FFE2-F15A-E84272B1961B}"/>
              </a:ext>
            </a:extLst>
          </p:cNvPr>
          <p:cNvSpPr/>
          <p:nvPr/>
        </p:nvSpPr>
        <p:spPr>
          <a:xfrm>
            <a:off x="2226365" y="265043"/>
            <a:ext cx="2027582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389E11-E78E-1FB3-34B4-67076D8C7FF5}"/>
              </a:ext>
            </a:extLst>
          </p:cNvPr>
          <p:cNvSpPr txBox="1"/>
          <p:nvPr/>
        </p:nvSpPr>
        <p:spPr>
          <a:xfrm>
            <a:off x="2226364" y="264205"/>
            <a:ext cx="2027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Definição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9A8449-9474-17EA-6285-22935BC9CE58}"/>
              </a:ext>
            </a:extLst>
          </p:cNvPr>
          <p:cNvSpPr txBox="1"/>
          <p:nvPr/>
        </p:nvSpPr>
        <p:spPr>
          <a:xfrm>
            <a:off x="437323" y="1060175"/>
            <a:ext cx="11754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Medidas de tendência central são valores únicos que tentam descrever um conjunto de dados identificando o valor central ou “típico” desse conjunto de dados</a:t>
            </a:r>
            <a:r>
              <a:rPr lang="pt-BR" dirty="0"/>
              <a:t>.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 </a:t>
            </a:r>
            <a:endParaRPr lang="pt-BR" sz="2400" b="1" dirty="0"/>
          </a:p>
        </p:txBody>
      </p:sp>
      <p:sp>
        <p:nvSpPr>
          <p:cNvPr id="8" name="Quadro 7">
            <a:extLst>
              <a:ext uri="{FF2B5EF4-FFF2-40B4-BE49-F238E27FC236}">
                <a16:creationId xmlns:a16="http://schemas.microsoft.com/office/drawing/2014/main" id="{B975919F-9D51-0274-2C33-4D5723B003DE}"/>
              </a:ext>
            </a:extLst>
          </p:cNvPr>
          <p:cNvSpPr/>
          <p:nvPr/>
        </p:nvSpPr>
        <p:spPr>
          <a:xfrm>
            <a:off x="3034748" y="1483000"/>
            <a:ext cx="3399180" cy="354822"/>
          </a:xfrm>
          <a:prstGeom prst="frame">
            <a:avLst>
              <a:gd name="adj1" fmla="val 33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A0928B-F3C5-1F10-0C2A-5D4B4C9FA8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7" y="2668818"/>
            <a:ext cx="4552039" cy="3129007"/>
          </a:xfrm>
          <a:prstGeom prst="rect">
            <a:avLst/>
          </a:prstGeom>
        </p:spPr>
      </p:pic>
      <p:sp>
        <p:nvSpPr>
          <p:cNvPr id="7" name="Texto Explicativo: Linha 6">
            <a:extLst>
              <a:ext uri="{FF2B5EF4-FFF2-40B4-BE49-F238E27FC236}">
                <a16:creationId xmlns:a16="http://schemas.microsoft.com/office/drawing/2014/main" id="{38E13EF4-BD8F-054C-B2F8-E71857616F8E}"/>
              </a:ext>
            </a:extLst>
          </p:cNvPr>
          <p:cNvSpPr/>
          <p:nvPr/>
        </p:nvSpPr>
        <p:spPr>
          <a:xfrm>
            <a:off x="4491786" y="1968413"/>
            <a:ext cx="2902226" cy="830997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Com base na idade das pessoas de um grupo.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B494178-C16F-2085-B80E-8A7DE556B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428" y="3142883"/>
            <a:ext cx="2615234" cy="2869033"/>
          </a:xfrm>
          <a:prstGeom prst="rect">
            <a:avLst/>
          </a:prstGeom>
        </p:spPr>
      </p:pic>
      <p:sp>
        <p:nvSpPr>
          <p:cNvPr id="16" name="Texto Explicativo: Linha 15">
            <a:extLst>
              <a:ext uri="{FF2B5EF4-FFF2-40B4-BE49-F238E27FC236}">
                <a16:creationId xmlns:a16="http://schemas.microsoft.com/office/drawing/2014/main" id="{66C62C10-A595-6B9B-BE26-A037D38D1FBF}"/>
              </a:ext>
            </a:extLst>
          </p:cNvPr>
          <p:cNvSpPr/>
          <p:nvPr/>
        </p:nvSpPr>
        <p:spPr>
          <a:xfrm>
            <a:off x="7076662" y="2857976"/>
            <a:ext cx="2902226" cy="830997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Considerando a temperatura de vários momentos em um mês qualquer.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E52E6EB6-EF4A-D551-5C30-2953F137D0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63038"/>
            <a:ext cx="3298301" cy="2303657"/>
          </a:xfrm>
          <a:prstGeom prst="rect">
            <a:avLst/>
          </a:prstGeom>
        </p:spPr>
      </p:pic>
      <p:sp>
        <p:nvSpPr>
          <p:cNvPr id="32" name="Texto Explicativo: Linha 31">
            <a:extLst>
              <a:ext uri="{FF2B5EF4-FFF2-40B4-BE49-F238E27FC236}">
                <a16:creationId xmlns:a16="http://schemas.microsoft.com/office/drawing/2014/main" id="{1463B2C3-EC8D-4FCB-131A-05A82071088C}"/>
              </a:ext>
            </a:extLst>
          </p:cNvPr>
          <p:cNvSpPr/>
          <p:nvPr/>
        </p:nvSpPr>
        <p:spPr>
          <a:xfrm>
            <a:off x="8825246" y="3782936"/>
            <a:ext cx="3298300" cy="830997"/>
          </a:xfrm>
          <a:prstGeom prst="borderCallout1">
            <a:avLst>
              <a:gd name="adj1" fmla="val 18750"/>
              <a:gd name="adj2" fmla="val -8333"/>
              <a:gd name="adj3" fmla="val 86984"/>
              <a:gd name="adj4" fmla="val -250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Avaliando as notas dos vários trabalhos de um aluno.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D0CD61-DBF4-71E7-ED56-6886B2667465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1" name="Espaço Reservado para Número de Slide 12">
            <a:extLst>
              <a:ext uri="{FF2B5EF4-FFF2-40B4-BE49-F238E27FC236}">
                <a16:creationId xmlns:a16="http://schemas.microsoft.com/office/drawing/2014/main" id="{218F0C14-0395-9D95-70A9-8EF0E125794C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3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81644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5" grpId="0"/>
      <p:bldP spid="8" grpId="0" animBg="1"/>
      <p:bldP spid="7" grpId="0" animBg="1"/>
      <p:bldP spid="16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406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(MA)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FE8CD8-AC05-26B6-3645-DA8F5E4EC5D2}"/>
              </a:ext>
            </a:extLst>
          </p:cNvPr>
          <p:cNvSpPr txBox="1"/>
          <p:nvPr/>
        </p:nvSpPr>
        <p:spPr>
          <a:xfrm>
            <a:off x="2133600" y="902827"/>
            <a:ext cx="938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Considerando um grupo de pessoas com 22, 20, 21, 24 e 20 anos, observamos que: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2400AA-B69C-B1ED-C9E0-7C3D9EA0FFCC}"/>
              </a:ext>
            </a:extLst>
          </p:cNvPr>
          <p:cNvSpPr txBox="1"/>
          <p:nvPr/>
        </p:nvSpPr>
        <p:spPr>
          <a:xfrm>
            <a:off x="1951630" y="1903100"/>
            <a:ext cx="3330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22+20+21+24+20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5                    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191836-D6B2-9390-0392-0A01696C1B3F}"/>
              </a:ext>
            </a:extLst>
          </p:cNvPr>
          <p:cNvSpPr txBox="1"/>
          <p:nvPr/>
        </p:nvSpPr>
        <p:spPr>
          <a:xfrm>
            <a:off x="5172502" y="1876363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107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5                      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68C18B4-7319-746A-A873-266921212018}"/>
              </a:ext>
            </a:extLst>
          </p:cNvPr>
          <p:cNvSpPr txBox="1"/>
          <p:nvPr/>
        </p:nvSpPr>
        <p:spPr>
          <a:xfrm>
            <a:off x="5813653" y="1909161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21,4 anos.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69B6DD-465C-3F6D-EE6A-20BE71A2966A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9" name="Espaço Reservado para Número de Slide 12">
            <a:extLst>
              <a:ext uri="{FF2B5EF4-FFF2-40B4-BE49-F238E27FC236}">
                <a16:creationId xmlns:a16="http://schemas.microsoft.com/office/drawing/2014/main" id="{99F40DA1-FA5A-6592-0997-EE939C90ED1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4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68548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406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(MA)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FE8CD8-AC05-26B6-3645-DA8F5E4EC5D2}"/>
              </a:ext>
            </a:extLst>
          </p:cNvPr>
          <p:cNvSpPr txBox="1"/>
          <p:nvPr/>
        </p:nvSpPr>
        <p:spPr>
          <a:xfrm>
            <a:off x="13432972" y="902827"/>
            <a:ext cx="938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Considerando um grupo de pessoas com 22, 20, 21, 24 e 20 anos, observamos que: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2400AA-B69C-B1ED-C9E0-7C3D9EA0FFCC}"/>
              </a:ext>
            </a:extLst>
          </p:cNvPr>
          <p:cNvSpPr txBox="1"/>
          <p:nvPr/>
        </p:nvSpPr>
        <p:spPr>
          <a:xfrm>
            <a:off x="13432972" y="2324659"/>
            <a:ext cx="3330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22+20+21+24+20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5                    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191836-D6B2-9390-0392-0A01696C1B3F}"/>
              </a:ext>
            </a:extLst>
          </p:cNvPr>
          <p:cNvSpPr txBox="1"/>
          <p:nvPr/>
        </p:nvSpPr>
        <p:spPr>
          <a:xfrm>
            <a:off x="13432972" y="3298194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107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5                      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68C18B4-7319-746A-A873-266921212018}"/>
              </a:ext>
            </a:extLst>
          </p:cNvPr>
          <p:cNvSpPr txBox="1"/>
          <p:nvPr/>
        </p:nvSpPr>
        <p:spPr>
          <a:xfrm>
            <a:off x="14074123" y="3330992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21,4 anos.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449D77-AB0A-C1BA-0774-9D047651235D}"/>
              </a:ext>
            </a:extLst>
          </p:cNvPr>
          <p:cNvSpPr txBox="1"/>
          <p:nvPr/>
        </p:nvSpPr>
        <p:spPr>
          <a:xfrm>
            <a:off x="1404730" y="1318325"/>
            <a:ext cx="938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Se, ao medir de hora em hora a temperatura em determinado local, registraram-se 14 °C às 6h, 15 °C às 7h, 15 °C às 8h, 18 °C às 9h, 20 °C às 10h e 23 °C às 11h, observamos que: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15BB0D-893B-D5E3-1EE7-B61BFBB7F998}"/>
              </a:ext>
            </a:extLst>
          </p:cNvPr>
          <p:cNvSpPr txBox="1"/>
          <p:nvPr/>
        </p:nvSpPr>
        <p:spPr>
          <a:xfrm>
            <a:off x="1404729" y="2770688"/>
            <a:ext cx="3824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14+15+15+18+20+23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      6           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DDEAD3-43D2-ED8E-2743-E665D7EBB4BE}"/>
              </a:ext>
            </a:extLst>
          </p:cNvPr>
          <p:cNvSpPr txBox="1"/>
          <p:nvPr/>
        </p:nvSpPr>
        <p:spPr>
          <a:xfrm>
            <a:off x="5113723" y="2740157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105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6                    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5AF33F-1BE3-FF34-06CC-9E412493C658}"/>
              </a:ext>
            </a:extLst>
          </p:cNvPr>
          <p:cNvSpPr txBox="1"/>
          <p:nvPr/>
        </p:nvSpPr>
        <p:spPr>
          <a:xfrm>
            <a:off x="5761844" y="2785240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17,5 °C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084EEF-53E5-7D40-F74E-37332038791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4" name="Espaço Reservado para Número de Slide 12">
            <a:extLst>
              <a:ext uri="{FF2B5EF4-FFF2-40B4-BE49-F238E27FC236}">
                <a16:creationId xmlns:a16="http://schemas.microsoft.com/office/drawing/2014/main" id="{10AC2D5E-338D-E691-CA35-3761C62AED0B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5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26020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406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(MA)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449D77-AB0A-C1BA-0774-9D047651235D}"/>
              </a:ext>
            </a:extLst>
          </p:cNvPr>
          <p:cNvSpPr txBox="1"/>
          <p:nvPr/>
        </p:nvSpPr>
        <p:spPr>
          <a:xfrm>
            <a:off x="14639466" y="902827"/>
            <a:ext cx="938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Se, ao medir de hora em hora a temperatura em determinado local, registraram-se 14 °C às 6h, 15 °C às 7h, 15 °C às 8h, 18 °C às 9h, 20 °C às 10h e 23 °C às 11h, observamos que: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15BB0D-893B-D5E3-1EE7-B61BFBB7F998}"/>
              </a:ext>
            </a:extLst>
          </p:cNvPr>
          <p:cNvSpPr txBox="1"/>
          <p:nvPr/>
        </p:nvSpPr>
        <p:spPr>
          <a:xfrm>
            <a:off x="14639465" y="2355190"/>
            <a:ext cx="3824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14+15+15+18+20+23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      6           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DDEAD3-43D2-ED8E-2743-E665D7EBB4BE}"/>
              </a:ext>
            </a:extLst>
          </p:cNvPr>
          <p:cNvSpPr txBox="1"/>
          <p:nvPr/>
        </p:nvSpPr>
        <p:spPr>
          <a:xfrm>
            <a:off x="18348459" y="2324659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105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6                    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5AF33F-1BE3-FF34-06CC-9E412493C658}"/>
              </a:ext>
            </a:extLst>
          </p:cNvPr>
          <p:cNvSpPr txBox="1"/>
          <p:nvPr/>
        </p:nvSpPr>
        <p:spPr>
          <a:xfrm>
            <a:off x="18996580" y="2369742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17,5 °C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2E0686-449F-F74D-C924-290F76076406}"/>
              </a:ext>
            </a:extLst>
          </p:cNvPr>
          <p:cNvSpPr txBox="1"/>
          <p:nvPr/>
        </p:nvSpPr>
        <p:spPr>
          <a:xfrm>
            <a:off x="1035088" y="1169413"/>
            <a:ext cx="938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No caso de um aluno que realizou diversos trabalhos durante o bimestre e obteve as notas </a:t>
            </a:r>
            <a:r>
              <a:rPr lang="pt-BR" sz="2400" b="1" dirty="0">
                <a:solidFill>
                  <a:srgbClr val="FF0000"/>
                </a:solidFill>
              </a:rPr>
              <a:t>7,5</a:t>
            </a:r>
            <a:r>
              <a:rPr lang="pt-BR" sz="2400" b="1" dirty="0"/>
              <a:t>, </a:t>
            </a:r>
            <a:r>
              <a:rPr lang="pt-BR" sz="2400" b="1" dirty="0">
                <a:solidFill>
                  <a:srgbClr val="FF0000"/>
                </a:solidFill>
              </a:rPr>
              <a:t>8,5</a:t>
            </a:r>
            <a:r>
              <a:rPr lang="pt-BR" sz="2400" b="1" dirty="0"/>
              <a:t>, </a:t>
            </a:r>
            <a:r>
              <a:rPr lang="pt-BR" sz="2400" b="1" dirty="0">
                <a:solidFill>
                  <a:srgbClr val="FF0000"/>
                </a:solidFill>
              </a:rPr>
              <a:t>10,0 </a:t>
            </a:r>
            <a:r>
              <a:rPr lang="pt-BR" sz="2400" b="1" dirty="0"/>
              <a:t>e </a:t>
            </a:r>
            <a:r>
              <a:rPr lang="pt-BR" sz="2400" b="1" dirty="0">
                <a:solidFill>
                  <a:srgbClr val="FF0000"/>
                </a:solidFill>
              </a:rPr>
              <a:t>7,0</a:t>
            </a:r>
            <a:r>
              <a:rPr lang="pt-BR" sz="2400" b="1" dirty="0"/>
              <a:t>, observamos que: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A416BA-4F3B-2675-099B-75FC0AD1538D}"/>
              </a:ext>
            </a:extLst>
          </p:cNvPr>
          <p:cNvSpPr txBox="1"/>
          <p:nvPr/>
        </p:nvSpPr>
        <p:spPr>
          <a:xfrm>
            <a:off x="1035088" y="2370081"/>
            <a:ext cx="4832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 =  </a:t>
            </a:r>
            <a:r>
              <a:rPr lang="pt-BR" sz="2400" b="1" u="sng" dirty="0"/>
              <a:t>7,5 + 8,5 + 10,0 + 7,0 </a:t>
            </a:r>
            <a:r>
              <a:rPr lang="pt-BR" sz="2400" b="1" dirty="0"/>
              <a:t>  =  </a:t>
            </a:r>
          </a:p>
          <a:p>
            <a:r>
              <a:rPr lang="pt-BR" sz="2400" b="1" dirty="0"/>
              <a:t>                           4          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13C060-C62F-12D1-A52C-4B5A46D193B4}"/>
              </a:ext>
            </a:extLst>
          </p:cNvPr>
          <p:cNvSpPr txBox="1"/>
          <p:nvPr/>
        </p:nvSpPr>
        <p:spPr>
          <a:xfrm>
            <a:off x="4913359" y="2369742"/>
            <a:ext cx="515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33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4                    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B80A7D-4269-93D9-6F73-CF44B17406AC}"/>
              </a:ext>
            </a:extLst>
          </p:cNvPr>
          <p:cNvSpPr txBox="1"/>
          <p:nvPr/>
        </p:nvSpPr>
        <p:spPr>
          <a:xfrm>
            <a:off x="5525915" y="2369742"/>
            <a:ext cx="104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8,25 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21C22C8-A795-5581-8A90-60DDECD1838A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39EAF889-7EDD-BC48-08AE-D50622A59898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6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05231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406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(MA)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2E0686-449F-F74D-C924-290F76076406}"/>
              </a:ext>
            </a:extLst>
          </p:cNvPr>
          <p:cNvSpPr txBox="1"/>
          <p:nvPr/>
        </p:nvSpPr>
        <p:spPr>
          <a:xfrm>
            <a:off x="1035089" y="1169413"/>
            <a:ext cx="2755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Generalizando</a:t>
            </a:r>
            <a:r>
              <a:rPr lang="pt-BR" sz="2400" b="1" dirty="0"/>
              <a:t>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03500C-8542-1C75-72F1-32533D552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23" y="2216121"/>
            <a:ext cx="6439169" cy="11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 Explicativo: Linha Dobrada 7">
            <a:extLst>
              <a:ext uri="{FF2B5EF4-FFF2-40B4-BE49-F238E27FC236}">
                <a16:creationId xmlns:a16="http://schemas.microsoft.com/office/drawing/2014/main" id="{508E7E78-DD82-E42B-4EF3-11DAE3DDFE33}"/>
              </a:ext>
            </a:extLst>
          </p:cNvPr>
          <p:cNvSpPr/>
          <p:nvPr/>
        </p:nvSpPr>
        <p:spPr>
          <a:xfrm>
            <a:off x="7943850" y="1112466"/>
            <a:ext cx="1962150" cy="781050"/>
          </a:xfrm>
          <a:prstGeom prst="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Rol</a:t>
            </a:r>
          </a:p>
        </p:txBody>
      </p:sp>
      <p:sp>
        <p:nvSpPr>
          <p:cNvPr id="15" name="Quadro 14">
            <a:extLst>
              <a:ext uri="{FF2B5EF4-FFF2-40B4-BE49-F238E27FC236}">
                <a16:creationId xmlns:a16="http://schemas.microsoft.com/office/drawing/2014/main" id="{A6A5D4E7-CEF9-2E83-199F-DAE381A9520D}"/>
              </a:ext>
            </a:extLst>
          </p:cNvPr>
          <p:cNvSpPr/>
          <p:nvPr/>
        </p:nvSpPr>
        <p:spPr>
          <a:xfrm>
            <a:off x="2051011" y="1893516"/>
            <a:ext cx="5676900" cy="830997"/>
          </a:xfrm>
          <a:prstGeom prst="frame">
            <a:avLst>
              <a:gd name="adj1" fmla="val 5623"/>
            </a:avLst>
          </a:prstGeom>
          <a:solidFill>
            <a:srgbClr val="FF4747"/>
          </a:solidFill>
          <a:ln>
            <a:solidFill>
              <a:srgbClr val="FF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F9AFB0F-A5BB-34A6-7495-3D69962E6FEF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6" name="Espaço Reservado para Número de Slide 12">
            <a:extLst>
              <a:ext uri="{FF2B5EF4-FFF2-40B4-BE49-F238E27FC236}">
                <a16:creationId xmlns:a16="http://schemas.microsoft.com/office/drawing/2014/main" id="{46BA9EF1-831F-4240-5D2F-AAC3EFE376A0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7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498139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21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Moda (</a:t>
            </a:r>
            <a:r>
              <a:rPr lang="pt-BR" sz="3200" b="1" dirty="0" err="1"/>
              <a:t>Mo</a:t>
            </a:r>
            <a:r>
              <a:rPr lang="pt-BR" sz="3200" b="1" dirty="0"/>
              <a:t>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FEED9F-2EAB-5037-55C9-6568A5E739B9}"/>
              </a:ext>
            </a:extLst>
          </p:cNvPr>
          <p:cNvSpPr txBox="1"/>
          <p:nvPr/>
        </p:nvSpPr>
        <p:spPr>
          <a:xfrm>
            <a:off x="517532" y="1135437"/>
            <a:ext cx="938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Em Estatística, moda é a medida de tendência central definida como o valor mais frequente de um grupo de valores observados.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D45553-6C65-2B4B-70DA-B7E80581E04A}"/>
              </a:ext>
            </a:extLst>
          </p:cNvPr>
          <p:cNvSpPr txBox="1"/>
          <p:nvPr/>
        </p:nvSpPr>
        <p:spPr>
          <a:xfrm>
            <a:off x="517533" y="2271234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1: </a:t>
            </a:r>
          </a:p>
          <a:p>
            <a:r>
              <a:rPr lang="pt-BR" sz="2400" b="1" dirty="0"/>
              <a:t>O Grupo de pessoas com idades de 2, 3, 2, 1, 2 e 50 anos, a moda é 2 anos (</a:t>
            </a:r>
            <a:r>
              <a:rPr lang="pt-BR" sz="2400" b="1" dirty="0" err="1"/>
              <a:t>Mo</a:t>
            </a:r>
            <a:r>
              <a:rPr lang="pt-BR" sz="2400" b="1" dirty="0"/>
              <a:t> = 2) e demonstra mais eficiência para caracterizar o grupo do que a média aritmética.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AF9484-840D-BB3E-5AB1-A3C5750EA8EC}"/>
              </a:ext>
            </a:extLst>
          </p:cNvPr>
          <p:cNvSpPr txBox="1"/>
          <p:nvPr/>
        </p:nvSpPr>
        <p:spPr>
          <a:xfrm>
            <a:off x="517533" y="3596451"/>
            <a:ext cx="110390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2: </a:t>
            </a:r>
          </a:p>
          <a:p>
            <a:r>
              <a:rPr lang="pt-BR" sz="2400" b="1" dirty="0"/>
              <a:t>Se a temperatura medida de hora em hora, das 6h às 11h, apresentou os resultados 14 °C, 15 °C, 15 °C, 18 °C, 20 °C e 25 °C, então dizemos que nesse período a moda foi 15 °C, ou seja, </a:t>
            </a:r>
            <a:r>
              <a:rPr lang="pt-BR" sz="2400" b="1" dirty="0" err="1"/>
              <a:t>Mo</a:t>
            </a:r>
            <a:r>
              <a:rPr lang="pt-BR" sz="2400" b="1" dirty="0"/>
              <a:t> = 15 °C.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9392F7-9A1A-6730-6C29-BCF6FD14AC56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9" name="Espaço Reservado para Número de Slide 12">
            <a:extLst>
              <a:ext uri="{FF2B5EF4-FFF2-40B4-BE49-F238E27FC236}">
                <a16:creationId xmlns:a16="http://schemas.microsoft.com/office/drawing/2014/main" id="{1C7AF48B-1738-B5F5-D90D-8E738277F07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8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49460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21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Moda (</a:t>
            </a:r>
            <a:r>
              <a:rPr lang="pt-BR" sz="3200" b="1" dirty="0" err="1"/>
              <a:t>Mo</a:t>
            </a:r>
            <a:r>
              <a:rPr lang="pt-BR" sz="3200" b="1" dirty="0"/>
              <a:t>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D45553-6C65-2B4B-70DA-B7E80581E04A}"/>
              </a:ext>
            </a:extLst>
          </p:cNvPr>
          <p:cNvSpPr txBox="1"/>
          <p:nvPr/>
        </p:nvSpPr>
        <p:spPr>
          <a:xfrm>
            <a:off x="381056" y="1097527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3: </a:t>
            </a:r>
          </a:p>
          <a:p>
            <a:r>
              <a:rPr lang="pt-BR" sz="2400" b="1" dirty="0"/>
              <a:t>Se as notas obtidas por um aluno foram 6,0; 7,5; 7,5; 5,0 e 6,0, dizemos que a moda é 6,0 e 7,5 e que a distribuição é bimodal.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BA0A34-5F13-EDD2-D264-6664045656C6}"/>
              </a:ext>
            </a:extLst>
          </p:cNvPr>
          <p:cNvSpPr txBox="1"/>
          <p:nvPr/>
        </p:nvSpPr>
        <p:spPr>
          <a:xfrm>
            <a:off x="381056" y="2653371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Observação: </a:t>
            </a:r>
          </a:p>
          <a:p>
            <a:r>
              <a:rPr lang="pt-BR" sz="2400" b="1" dirty="0"/>
              <a:t>Quando não há repetição de números, como, por exemplo, para os números 7, 9, 4, 5 e 8, não </a:t>
            </a:r>
            <a:r>
              <a:rPr lang="pt-BR" sz="2400" b="1"/>
              <a:t>há moda.</a:t>
            </a:r>
            <a:endParaRPr lang="pt-BR" sz="24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1D8F658-3E74-594D-CCE4-9118469D45E6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58036F95-015C-44F7-79FA-9EF5E51645E0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9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67641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76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Mediana (Me)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D45553-6C65-2B4B-70DA-B7E80581E04A}"/>
              </a:ext>
            </a:extLst>
          </p:cNvPr>
          <p:cNvSpPr txBox="1"/>
          <p:nvPr/>
        </p:nvSpPr>
        <p:spPr>
          <a:xfrm>
            <a:off x="304856" y="2566190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O número que ocupar a posição central se </a:t>
            </a:r>
            <a:r>
              <a:rPr lang="pt-BR" sz="3600" b="1" dirty="0"/>
              <a:t>n </a:t>
            </a:r>
            <a:r>
              <a:rPr lang="pt-BR" sz="2400" b="1" dirty="0"/>
              <a:t>for</a:t>
            </a:r>
            <a:r>
              <a:rPr lang="pt-BR" sz="3600" b="1" dirty="0"/>
              <a:t> </a:t>
            </a:r>
            <a:r>
              <a:rPr lang="pt-BR" sz="2400" b="1" dirty="0"/>
              <a:t>ímpar.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A média aritmética dos dois números que estiverem no centro se </a:t>
            </a:r>
            <a:r>
              <a:rPr lang="pt-BR" sz="3600" b="1" dirty="0"/>
              <a:t>n</a:t>
            </a:r>
            <a:r>
              <a:rPr lang="pt-BR" sz="2400" b="1" dirty="0"/>
              <a:t> for par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776A42-E67B-0677-FD1F-1FDAB9C2007F}"/>
              </a:ext>
            </a:extLst>
          </p:cNvPr>
          <p:cNvSpPr txBox="1"/>
          <p:nvPr/>
        </p:nvSpPr>
        <p:spPr>
          <a:xfrm>
            <a:off x="304856" y="1226677"/>
            <a:ext cx="1103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 mediana é outra medida de tendência central.</a:t>
            </a:r>
          </a:p>
          <a:p>
            <a:r>
              <a:rPr lang="pt-BR" sz="2400" b="1" dirty="0"/>
              <a:t>Assim, dados </a:t>
            </a:r>
            <a:r>
              <a:rPr lang="pt-BR" sz="3600" b="1" dirty="0"/>
              <a:t>n </a:t>
            </a:r>
            <a:r>
              <a:rPr lang="pt-BR" sz="2400" b="1" dirty="0"/>
              <a:t>números em ordem crescente ou decrescente a mediana será: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DDB88E-76C0-C9BE-CC69-9EBF56368274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164C1056-4420-3738-01AD-5346660AC41E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10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2850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76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Mediana (Me)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D45553-6C65-2B4B-70DA-B7E80581E04A}"/>
              </a:ext>
            </a:extLst>
          </p:cNvPr>
          <p:cNvSpPr txBox="1"/>
          <p:nvPr/>
        </p:nvSpPr>
        <p:spPr>
          <a:xfrm>
            <a:off x="15079635" y="3392905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O número que ocupar a posição central se </a:t>
            </a:r>
            <a:r>
              <a:rPr lang="pt-BR" sz="3600" b="1" dirty="0"/>
              <a:t>n for </a:t>
            </a:r>
            <a:r>
              <a:rPr lang="pt-BR" sz="2400" b="1" dirty="0"/>
              <a:t>ímpar.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A média aritmética dos dois números que estiverem no centro se </a:t>
            </a:r>
            <a:r>
              <a:rPr lang="pt-BR" sz="3600" b="1" dirty="0"/>
              <a:t>n</a:t>
            </a:r>
            <a:r>
              <a:rPr lang="pt-BR" sz="2400" b="1" dirty="0"/>
              <a:t> for par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776A42-E67B-0677-FD1F-1FDAB9C2007F}"/>
              </a:ext>
            </a:extLst>
          </p:cNvPr>
          <p:cNvSpPr txBox="1"/>
          <p:nvPr/>
        </p:nvSpPr>
        <p:spPr>
          <a:xfrm>
            <a:off x="15079635" y="1480343"/>
            <a:ext cx="1103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 mediana é outa medida de tendência central.</a:t>
            </a:r>
          </a:p>
          <a:p>
            <a:r>
              <a:rPr lang="pt-BR" sz="2400" b="1" dirty="0"/>
              <a:t>Assim, dados </a:t>
            </a:r>
            <a:r>
              <a:rPr lang="pt-BR" sz="3600" b="1" dirty="0"/>
              <a:t>n </a:t>
            </a:r>
            <a:r>
              <a:rPr lang="pt-BR" sz="2400" b="1" dirty="0"/>
              <a:t>números em ordem crescente ou decrescente a mediana será: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F9A83B-573A-5E9E-8FF9-0D750E0AD06F}"/>
              </a:ext>
            </a:extLst>
          </p:cNvPr>
          <p:cNvSpPr txBox="1"/>
          <p:nvPr/>
        </p:nvSpPr>
        <p:spPr>
          <a:xfrm>
            <a:off x="381056" y="1097527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1: </a:t>
            </a:r>
          </a:p>
          <a:p>
            <a:r>
              <a:rPr lang="pt-BR" sz="2400" b="1" dirty="0"/>
              <a:t>Numa classe, foram anotados as faltas durante um período de 15 dias: </a:t>
            </a:r>
            <a:r>
              <a:rPr lang="pt-BR" sz="2400" b="1" dirty="0">
                <a:solidFill>
                  <a:srgbClr val="FF0000"/>
                </a:solidFill>
              </a:rPr>
              <a:t>3, 5, 2, 0, 2, 1, 3, 4, 5, 7, 0, 2, 3, 4 e 7.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4BCB30-06D7-27DB-D2E5-E5D87A813915}"/>
              </a:ext>
            </a:extLst>
          </p:cNvPr>
          <p:cNvSpPr txBox="1"/>
          <p:nvPr/>
        </p:nvSpPr>
        <p:spPr>
          <a:xfrm>
            <a:off x="381056" y="2544517"/>
            <a:ext cx="11039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Em ordem crescente, temos: </a:t>
            </a:r>
          </a:p>
          <a:p>
            <a:r>
              <a:rPr lang="pt-BR" sz="4000" b="1" dirty="0">
                <a:solidFill>
                  <a:srgbClr val="FF0000"/>
                </a:solidFill>
              </a:rPr>
              <a:t>0, 0, 1, 2, 2, 2, 3  , 3,   3, 4, 4, 5, 5, 7, 7 </a:t>
            </a:r>
          </a:p>
        </p:txBody>
      </p:sp>
      <p:sp>
        <p:nvSpPr>
          <p:cNvPr id="9" name="Círculo: Vazio 8">
            <a:extLst>
              <a:ext uri="{FF2B5EF4-FFF2-40B4-BE49-F238E27FC236}">
                <a16:creationId xmlns:a16="http://schemas.microsoft.com/office/drawing/2014/main" id="{ACF9A38E-B4E0-C1EF-8796-9D852658C538}"/>
              </a:ext>
            </a:extLst>
          </p:cNvPr>
          <p:cNvSpPr/>
          <p:nvPr/>
        </p:nvSpPr>
        <p:spPr>
          <a:xfrm>
            <a:off x="3946358" y="3126026"/>
            <a:ext cx="770021" cy="741930"/>
          </a:xfrm>
          <a:prstGeom prst="donut">
            <a:avLst>
              <a:gd name="adj" fmla="val 6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F9DBA583-9D9B-4EDA-0A6C-F173684BF4BA}"/>
              </a:ext>
            </a:extLst>
          </p:cNvPr>
          <p:cNvSpPr/>
          <p:nvPr/>
        </p:nvSpPr>
        <p:spPr>
          <a:xfrm rot="5400000">
            <a:off x="1582012" y="2297370"/>
            <a:ext cx="1044151" cy="3634493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have Direita 10">
            <a:extLst>
              <a:ext uri="{FF2B5EF4-FFF2-40B4-BE49-F238E27FC236}">
                <a16:creationId xmlns:a16="http://schemas.microsoft.com/office/drawing/2014/main" id="{5E30D0CC-B994-DB30-3E95-3C6ADDBB9CC3}"/>
              </a:ext>
            </a:extLst>
          </p:cNvPr>
          <p:cNvSpPr/>
          <p:nvPr/>
        </p:nvSpPr>
        <p:spPr>
          <a:xfrm rot="5400000">
            <a:off x="6105765" y="2290332"/>
            <a:ext cx="1044151" cy="3634493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F185054-79F3-B572-FD02-D9CC9BCF8A72}"/>
              </a:ext>
            </a:extLst>
          </p:cNvPr>
          <p:cNvSpPr txBox="1"/>
          <p:nvPr/>
        </p:nvSpPr>
        <p:spPr>
          <a:xfrm>
            <a:off x="1219200" y="4593234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741D51-A65C-142F-8695-4C0172739612}"/>
              </a:ext>
            </a:extLst>
          </p:cNvPr>
          <p:cNvSpPr txBox="1"/>
          <p:nvPr/>
        </p:nvSpPr>
        <p:spPr>
          <a:xfrm>
            <a:off x="5900587" y="4636692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C8E3DB3C-19E6-B886-AB7C-236F38B4CF7C}"/>
              </a:ext>
            </a:extLst>
          </p:cNvPr>
          <p:cNvCxnSpPr/>
          <p:nvPr/>
        </p:nvCxnSpPr>
        <p:spPr>
          <a:xfrm>
            <a:off x="4363453" y="4042611"/>
            <a:ext cx="0" cy="11969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4B9B64D-CEBD-BB69-41F3-4E9E4CDDB191}"/>
              </a:ext>
            </a:extLst>
          </p:cNvPr>
          <p:cNvSpPr txBox="1"/>
          <p:nvPr/>
        </p:nvSpPr>
        <p:spPr>
          <a:xfrm>
            <a:off x="3866147" y="5339564"/>
            <a:ext cx="994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 Me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056B4AD-2238-7EF5-31F0-0C05659966B3}"/>
              </a:ext>
            </a:extLst>
          </p:cNvPr>
          <p:cNvSpPr txBox="1"/>
          <p:nvPr/>
        </p:nvSpPr>
        <p:spPr>
          <a:xfrm>
            <a:off x="8903368" y="2807368"/>
            <a:ext cx="29075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</a:rPr>
              <a:t>Como 15 é ímpar o termo médio é 8ª. 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Logo a mediana é 3.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Simbolicamente , ME=3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0BF3222-F62E-47F2-E07D-DC2C8478AFA9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6" name="Espaço Reservado para Número de Slide 12">
            <a:extLst>
              <a:ext uri="{FF2B5EF4-FFF2-40B4-BE49-F238E27FC236}">
                <a16:creationId xmlns:a16="http://schemas.microsoft.com/office/drawing/2014/main" id="{9972E472-D6C8-E895-9A17-74F5C7D5DBBF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11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44244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/>
      <p:bldP spid="13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76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Mediana (Me)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F9A83B-573A-5E9E-8FF9-0D750E0AD06F}"/>
              </a:ext>
            </a:extLst>
          </p:cNvPr>
          <p:cNvSpPr txBox="1"/>
          <p:nvPr/>
        </p:nvSpPr>
        <p:spPr>
          <a:xfrm>
            <a:off x="381056" y="1097527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2: </a:t>
            </a:r>
          </a:p>
          <a:p>
            <a:r>
              <a:rPr lang="pt-BR" sz="2400" b="1" dirty="0"/>
              <a:t>Numa classe, foram anotados as faltas durante um período de 15 dias: </a:t>
            </a:r>
            <a:r>
              <a:rPr lang="pt-BR" sz="2400" b="1" dirty="0">
                <a:solidFill>
                  <a:srgbClr val="FF0000"/>
                </a:solidFill>
              </a:rPr>
              <a:t>3, 5, 7, 0,1, 3, 6, 5, 7, 0, 2, 3, 5,3,5, e 7.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4BCB30-06D7-27DB-D2E5-E5D87A813915}"/>
              </a:ext>
            </a:extLst>
          </p:cNvPr>
          <p:cNvSpPr txBox="1"/>
          <p:nvPr/>
        </p:nvSpPr>
        <p:spPr>
          <a:xfrm>
            <a:off x="381056" y="2544517"/>
            <a:ext cx="11039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Em ordem crescente, temos: </a:t>
            </a:r>
          </a:p>
          <a:p>
            <a:r>
              <a:rPr lang="pt-BR" sz="4000" b="1" dirty="0">
                <a:solidFill>
                  <a:srgbClr val="FF0000"/>
                </a:solidFill>
              </a:rPr>
              <a:t>0, 0, 1, 2, 3, 3, 3  , 3, 5, 5, 5, 5, 6, 7, 7,7 </a:t>
            </a:r>
          </a:p>
        </p:txBody>
      </p:sp>
      <p:sp>
        <p:nvSpPr>
          <p:cNvPr id="9" name="Círculo: Vazio 8">
            <a:extLst>
              <a:ext uri="{FF2B5EF4-FFF2-40B4-BE49-F238E27FC236}">
                <a16:creationId xmlns:a16="http://schemas.microsoft.com/office/drawing/2014/main" id="{ACF9A38E-B4E0-C1EF-8796-9D852658C538}"/>
              </a:ext>
            </a:extLst>
          </p:cNvPr>
          <p:cNvSpPr/>
          <p:nvPr/>
        </p:nvSpPr>
        <p:spPr>
          <a:xfrm>
            <a:off x="3946358" y="3126026"/>
            <a:ext cx="1185199" cy="741930"/>
          </a:xfrm>
          <a:prstGeom prst="donut">
            <a:avLst>
              <a:gd name="adj" fmla="val 6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F9DBA583-9D9B-4EDA-0A6C-F173684BF4BA}"/>
              </a:ext>
            </a:extLst>
          </p:cNvPr>
          <p:cNvSpPr/>
          <p:nvPr/>
        </p:nvSpPr>
        <p:spPr>
          <a:xfrm rot="5400000">
            <a:off x="1582012" y="2297370"/>
            <a:ext cx="1044151" cy="3634493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have Direita 10">
            <a:extLst>
              <a:ext uri="{FF2B5EF4-FFF2-40B4-BE49-F238E27FC236}">
                <a16:creationId xmlns:a16="http://schemas.microsoft.com/office/drawing/2014/main" id="{5E30D0CC-B994-DB30-3E95-3C6ADDBB9CC3}"/>
              </a:ext>
            </a:extLst>
          </p:cNvPr>
          <p:cNvSpPr/>
          <p:nvPr/>
        </p:nvSpPr>
        <p:spPr>
          <a:xfrm rot="5400000">
            <a:off x="6308625" y="2544912"/>
            <a:ext cx="1044151" cy="3125335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F185054-79F3-B572-FD02-D9CC9BCF8A72}"/>
              </a:ext>
            </a:extLst>
          </p:cNvPr>
          <p:cNvSpPr txBox="1"/>
          <p:nvPr/>
        </p:nvSpPr>
        <p:spPr>
          <a:xfrm>
            <a:off x="1219200" y="4593234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741D51-A65C-142F-8695-4C0172739612}"/>
              </a:ext>
            </a:extLst>
          </p:cNvPr>
          <p:cNvSpPr txBox="1"/>
          <p:nvPr/>
        </p:nvSpPr>
        <p:spPr>
          <a:xfrm>
            <a:off x="5900587" y="4636692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C8E3DB3C-19E6-B886-AB7C-236F38B4CF7C}"/>
              </a:ext>
            </a:extLst>
          </p:cNvPr>
          <p:cNvCxnSpPr/>
          <p:nvPr/>
        </p:nvCxnSpPr>
        <p:spPr>
          <a:xfrm>
            <a:off x="4604084" y="4031178"/>
            <a:ext cx="0" cy="11969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4B9B64D-CEBD-BB69-41F3-4E9E4CDDB191}"/>
              </a:ext>
            </a:extLst>
          </p:cNvPr>
          <p:cNvSpPr txBox="1"/>
          <p:nvPr/>
        </p:nvSpPr>
        <p:spPr>
          <a:xfrm>
            <a:off x="4144907" y="5300272"/>
            <a:ext cx="994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 Me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056B4AD-2238-7EF5-31F0-0C05659966B3}"/>
              </a:ext>
            </a:extLst>
          </p:cNvPr>
          <p:cNvSpPr txBox="1"/>
          <p:nvPr/>
        </p:nvSpPr>
        <p:spPr>
          <a:xfrm>
            <a:off x="8903368" y="2807368"/>
            <a:ext cx="29075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</a:rPr>
              <a:t>Como 16 é par o termo médio é a soma dos dois termos do meio. 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Logo a mediana é 4.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Simbolicamente , ME=4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529222-F356-3C5A-E6E2-6DC174A2077C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31B4B3C8-E1B4-A46B-3C73-A4DEBEED3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154321"/>
            <a:ext cx="2743200" cy="365125"/>
          </a:xfrm>
        </p:spPr>
        <p:txBody>
          <a:bodyPr/>
          <a:lstStyle/>
          <a:p>
            <a:fld id="{E7469794-C0DF-4E75-97CC-1DA887F07E7C}" type="slidenum">
              <a:rPr lang="pt-BR" sz="2800" b="1" smtClean="0"/>
              <a:t>12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98457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/>
      <p:bldP spid="13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64A9EE-A290-21CF-BBB4-6ED1823ADC5D}"/>
              </a:ext>
            </a:extLst>
          </p:cNvPr>
          <p:cNvSpPr txBox="1"/>
          <p:nvPr/>
        </p:nvSpPr>
        <p:spPr>
          <a:xfrm>
            <a:off x="2133600" y="318052"/>
            <a:ext cx="276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Mediana (Me)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D45553-6C65-2B4B-70DA-B7E80581E04A}"/>
              </a:ext>
            </a:extLst>
          </p:cNvPr>
          <p:cNvSpPr txBox="1"/>
          <p:nvPr/>
        </p:nvSpPr>
        <p:spPr>
          <a:xfrm>
            <a:off x="15079635" y="3392905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O número que ocupar a posição central se </a:t>
            </a:r>
            <a:r>
              <a:rPr lang="pt-BR" sz="3600" b="1" dirty="0"/>
              <a:t>n for </a:t>
            </a:r>
            <a:r>
              <a:rPr lang="pt-BR" sz="2400" b="1" dirty="0"/>
              <a:t>ímpar.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/>
              <a:t>A média aritmética dos dois números que estiverem no centro se </a:t>
            </a:r>
            <a:r>
              <a:rPr lang="pt-BR" sz="3600" b="1" dirty="0"/>
              <a:t>n</a:t>
            </a:r>
            <a:r>
              <a:rPr lang="pt-BR" sz="2400" b="1" dirty="0"/>
              <a:t> for par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776A42-E67B-0677-FD1F-1FDAB9C2007F}"/>
              </a:ext>
            </a:extLst>
          </p:cNvPr>
          <p:cNvSpPr txBox="1"/>
          <p:nvPr/>
        </p:nvSpPr>
        <p:spPr>
          <a:xfrm>
            <a:off x="15079635" y="1480343"/>
            <a:ext cx="1103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 mediana é outa medida de tendência central.</a:t>
            </a:r>
          </a:p>
          <a:p>
            <a:r>
              <a:rPr lang="pt-BR" sz="2400" b="1" dirty="0"/>
              <a:t>Assim, dados </a:t>
            </a:r>
            <a:r>
              <a:rPr lang="pt-BR" sz="3600" b="1" dirty="0"/>
              <a:t>n </a:t>
            </a:r>
            <a:r>
              <a:rPr lang="pt-BR" sz="2400" b="1" dirty="0"/>
              <a:t>números em ordem crescente ou decrescente a mediana será: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F9A83B-573A-5E9E-8FF9-0D750E0AD06F}"/>
              </a:ext>
            </a:extLst>
          </p:cNvPr>
          <p:cNvSpPr txBox="1"/>
          <p:nvPr/>
        </p:nvSpPr>
        <p:spPr>
          <a:xfrm>
            <a:off x="381056" y="1097527"/>
            <a:ext cx="11039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Exemplo 1: </a:t>
            </a:r>
          </a:p>
          <a:p>
            <a:r>
              <a:rPr lang="pt-BR" sz="2400" b="1" dirty="0"/>
              <a:t>Numa classe, foram anotados as faltas durante um período de 15 dias: </a:t>
            </a:r>
            <a:r>
              <a:rPr lang="pt-BR" sz="2400" b="1" dirty="0">
                <a:solidFill>
                  <a:srgbClr val="FF0000"/>
                </a:solidFill>
              </a:rPr>
              <a:t>3, 5, 7, 0,1, 3, 6, 5, 7, 0, 2, 3, 5,3,5, e 7.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4BCB30-06D7-27DB-D2E5-E5D87A813915}"/>
              </a:ext>
            </a:extLst>
          </p:cNvPr>
          <p:cNvSpPr txBox="1"/>
          <p:nvPr/>
        </p:nvSpPr>
        <p:spPr>
          <a:xfrm>
            <a:off x="3514725" y="-4047095"/>
            <a:ext cx="11039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Em ordem crescente, temos: </a:t>
            </a:r>
          </a:p>
          <a:p>
            <a:r>
              <a:rPr lang="pt-BR" sz="4000" b="1" dirty="0">
                <a:solidFill>
                  <a:srgbClr val="FF0000"/>
                </a:solidFill>
              </a:rPr>
              <a:t>0, 0, 1, 2, 3, 3, 3  , 3, 5, 5, 5, 5, 6, 7, 7,7 </a:t>
            </a:r>
          </a:p>
        </p:txBody>
      </p:sp>
      <p:sp>
        <p:nvSpPr>
          <p:cNvPr id="9" name="Círculo: Vazio 8">
            <a:extLst>
              <a:ext uri="{FF2B5EF4-FFF2-40B4-BE49-F238E27FC236}">
                <a16:creationId xmlns:a16="http://schemas.microsoft.com/office/drawing/2014/main" id="{ACF9A38E-B4E0-C1EF-8796-9D852658C538}"/>
              </a:ext>
            </a:extLst>
          </p:cNvPr>
          <p:cNvSpPr/>
          <p:nvPr/>
        </p:nvSpPr>
        <p:spPr>
          <a:xfrm>
            <a:off x="-5752813" y="4042611"/>
            <a:ext cx="1185199" cy="741930"/>
          </a:xfrm>
          <a:prstGeom prst="donut">
            <a:avLst>
              <a:gd name="adj" fmla="val 6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F9DBA583-9D9B-4EDA-0A6C-F173684BF4BA}"/>
              </a:ext>
            </a:extLst>
          </p:cNvPr>
          <p:cNvSpPr/>
          <p:nvPr/>
        </p:nvSpPr>
        <p:spPr>
          <a:xfrm rot="5400000">
            <a:off x="-205722" y="9612570"/>
            <a:ext cx="1044151" cy="3634493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have Direita 10">
            <a:extLst>
              <a:ext uri="{FF2B5EF4-FFF2-40B4-BE49-F238E27FC236}">
                <a16:creationId xmlns:a16="http://schemas.microsoft.com/office/drawing/2014/main" id="{5E30D0CC-B994-DB30-3E95-3C6ADDBB9CC3}"/>
              </a:ext>
            </a:extLst>
          </p:cNvPr>
          <p:cNvSpPr/>
          <p:nvPr/>
        </p:nvSpPr>
        <p:spPr>
          <a:xfrm rot="5400000">
            <a:off x="15468290" y="7272150"/>
            <a:ext cx="1044151" cy="3125335"/>
          </a:xfrm>
          <a:prstGeom prst="rightBrace">
            <a:avLst>
              <a:gd name="adj1" fmla="val 16047"/>
              <a:gd name="adj2" fmla="val 48401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F185054-79F3-B572-FD02-D9CC9BCF8A72}"/>
              </a:ext>
            </a:extLst>
          </p:cNvPr>
          <p:cNvSpPr txBox="1"/>
          <p:nvPr/>
        </p:nvSpPr>
        <p:spPr>
          <a:xfrm>
            <a:off x="-3490114" y="7989577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741D51-A65C-142F-8695-4C0172739612}"/>
              </a:ext>
            </a:extLst>
          </p:cNvPr>
          <p:cNvSpPr txBox="1"/>
          <p:nvPr/>
        </p:nvSpPr>
        <p:spPr>
          <a:xfrm>
            <a:off x="6553730" y="9241564"/>
            <a:ext cx="198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7 valores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C8E3DB3C-19E6-B886-AB7C-236F38B4CF7C}"/>
              </a:ext>
            </a:extLst>
          </p:cNvPr>
          <p:cNvCxnSpPr/>
          <p:nvPr/>
        </p:nvCxnSpPr>
        <p:spPr>
          <a:xfrm>
            <a:off x="4036881" y="8367776"/>
            <a:ext cx="0" cy="11969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4B9B64D-CEBD-BB69-41F3-4E9E4CDDB191}"/>
              </a:ext>
            </a:extLst>
          </p:cNvPr>
          <p:cNvSpPr txBox="1"/>
          <p:nvPr/>
        </p:nvSpPr>
        <p:spPr>
          <a:xfrm>
            <a:off x="10425507" y="10423839"/>
            <a:ext cx="994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 Me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056B4AD-2238-7EF5-31F0-0C05659966B3}"/>
              </a:ext>
            </a:extLst>
          </p:cNvPr>
          <p:cNvSpPr txBox="1"/>
          <p:nvPr/>
        </p:nvSpPr>
        <p:spPr>
          <a:xfrm>
            <a:off x="8903368" y="2807368"/>
            <a:ext cx="29075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</a:rPr>
              <a:t>Como 16 é par o termo médio é a soma dos dois termos do meio. 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Logo a mediana é 4.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Simbolicamente , ME=4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AE1D32E-5038-E06D-326A-B94F1CA15951}"/>
              </a:ext>
            </a:extLst>
          </p:cNvPr>
          <p:cNvSpPr txBox="1"/>
          <p:nvPr/>
        </p:nvSpPr>
        <p:spPr>
          <a:xfrm>
            <a:off x="1809675" y="3128185"/>
            <a:ext cx="61151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/>
              <a:t>ME= </a:t>
            </a:r>
            <a:r>
              <a:rPr lang="pt-BR" sz="6000" b="1" u="sng" dirty="0"/>
              <a:t>3+5</a:t>
            </a:r>
            <a:r>
              <a:rPr lang="pt-BR" sz="6000" b="1" dirty="0"/>
              <a:t>  = </a:t>
            </a:r>
            <a:r>
              <a:rPr lang="pt-BR" sz="6000" b="1" u="sng" dirty="0"/>
              <a:t>8</a:t>
            </a:r>
            <a:r>
              <a:rPr lang="pt-BR" sz="6000" b="1" dirty="0"/>
              <a:t>  = 4 </a:t>
            </a:r>
          </a:p>
          <a:p>
            <a:r>
              <a:rPr lang="pt-BR" sz="6000" b="1" dirty="0"/>
              <a:t>           2        2                   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EFE427-97C3-4519-71BC-54400624F6F3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9" name="Espaço Reservado para Número de Slide 12">
            <a:extLst>
              <a:ext uri="{FF2B5EF4-FFF2-40B4-BE49-F238E27FC236}">
                <a16:creationId xmlns:a16="http://schemas.microsoft.com/office/drawing/2014/main" id="{1720F7DF-9741-7CFA-E56C-D34502F3E6E8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13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132244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808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Ponderada (MP)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449D77-AB0A-C1BA-0774-9D047651235D}"/>
              </a:ext>
            </a:extLst>
          </p:cNvPr>
          <p:cNvSpPr txBox="1"/>
          <p:nvPr/>
        </p:nvSpPr>
        <p:spPr>
          <a:xfrm>
            <a:off x="14639466" y="902827"/>
            <a:ext cx="938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Se, ao medir de hora em hora a temperatura em determinado local, registraram-se 14 °C às 6h, 15 °C às 7h, 15 °C às 8h, 18 °C às 9h, 20 °C às 10h e 23 °C às 11h, observamos que: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15BB0D-893B-D5E3-1EE7-B61BFBB7F998}"/>
              </a:ext>
            </a:extLst>
          </p:cNvPr>
          <p:cNvSpPr txBox="1"/>
          <p:nvPr/>
        </p:nvSpPr>
        <p:spPr>
          <a:xfrm>
            <a:off x="14639465" y="2355190"/>
            <a:ext cx="3824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14+15+15+18+20+23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      6           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DDEAD3-43D2-ED8E-2743-E665D7EBB4BE}"/>
              </a:ext>
            </a:extLst>
          </p:cNvPr>
          <p:cNvSpPr txBox="1"/>
          <p:nvPr/>
        </p:nvSpPr>
        <p:spPr>
          <a:xfrm>
            <a:off x="18348459" y="2324659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105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6                    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5AF33F-1BE3-FF34-06CC-9E412493C658}"/>
              </a:ext>
            </a:extLst>
          </p:cNvPr>
          <p:cNvSpPr txBox="1"/>
          <p:nvPr/>
        </p:nvSpPr>
        <p:spPr>
          <a:xfrm>
            <a:off x="18996580" y="2369742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17,5 °C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2E0686-449F-F74D-C924-290F76076406}"/>
              </a:ext>
            </a:extLst>
          </p:cNvPr>
          <p:cNvSpPr txBox="1"/>
          <p:nvPr/>
        </p:nvSpPr>
        <p:spPr>
          <a:xfrm>
            <a:off x="288944" y="1018009"/>
            <a:ext cx="11156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Vamos relembrar o que você estudou sobre aritmética ponderada. </a:t>
            </a:r>
          </a:p>
          <a:p>
            <a:r>
              <a:rPr lang="pt-BR" sz="2400" b="1" dirty="0"/>
              <a:t>Em certas situações, dependendo da importância atribuída aos dados, são associados a eles certos fatores de ponderação (Pesos). Veja um exemplo: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A416BA-4F3B-2675-099B-75FC0AD1538D}"/>
              </a:ext>
            </a:extLst>
          </p:cNvPr>
          <p:cNvSpPr txBox="1"/>
          <p:nvPr/>
        </p:nvSpPr>
        <p:spPr>
          <a:xfrm>
            <a:off x="640723" y="5318599"/>
            <a:ext cx="4832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 =  </a:t>
            </a:r>
            <a:r>
              <a:rPr lang="pt-BR" sz="2400" b="1" u="sng" dirty="0"/>
              <a:t>1x7,5 + 2x9 + 3x7 </a:t>
            </a:r>
            <a:r>
              <a:rPr lang="pt-BR" sz="2400" b="1" dirty="0"/>
              <a:t>  =  </a:t>
            </a:r>
          </a:p>
          <a:p>
            <a:r>
              <a:rPr lang="pt-BR" sz="2400" b="1" dirty="0"/>
              <a:t>                          1+2+3          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13C060-C62F-12D1-A52C-4B5A46D193B4}"/>
              </a:ext>
            </a:extLst>
          </p:cNvPr>
          <p:cNvSpPr txBox="1"/>
          <p:nvPr/>
        </p:nvSpPr>
        <p:spPr>
          <a:xfrm>
            <a:off x="4168753" y="5318260"/>
            <a:ext cx="515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46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6                    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B80A7D-4269-93D9-6F73-CF44B17406AC}"/>
              </a:ext>
            </a:extLst>
          </p:cNvPr>
          <p:cNvSpPr txBox="1"/>
          <p:nvPr/>
        </p:nvSpPr>
        <p:spPr>
          <a:xfrm>
            <a:off x="5131550" y="5318260"/>
            <a:ext cx="104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7,75 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B89390-18DD-C41A-E6D0-A7E1A002D4E0}"/>
              </a:ext>
            </a:extLst>
          </p:cNvPr>
          <p:cNvSpPr txBox="1"/>
          <p:nvPr/>
        </p:nvSpPr>
        <p:spPr>
          <a:xfrm>
            <a:off x="288944" y="2400673"/>
            <a:ext cx="11156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Em um concurso para cães, os participantes foram julgados de acordo com determinados quesitos, foi atribuído um peso:</a:t>
            </a:r>
          </a:p>
          <a:p>
            <a:r>
              <a:rPr lang="pt-BR" sz="2400" b="1" dirty="0"/>
              <a:t>* Beleza: peso 1;       * Destreza: peso 2;	   * Porte: peso 3</a:t>
            </a:r>
          </a:p>
          <a:p>
            <a:r>
              <a:rPr lang="pt-BR" sz="2400" b="1" dirty="0"/>
              <a:t>Douglas levou seu cão Manchado para o concurso e ele obteve as seguintes notas: </a:t>
            </a:r>
          </a:p>
          <a:p>
            <a:r>
              <a:rPr lang="pt-BR" sz="2400" b="1" dirty="0"/>
              <a:t>7,5 em beleza; 9,0 em destreza; e 7,0 em porte. Qual foi a média aritmética ponderada de Manchado no concurso?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0221B52-82B6-DBD3-85CE-71EDCE1CF8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4" t="10330" r="39015"/>
          <a:stretch/>
        </p:blipFill>
        <p:spPr>
          <a:xfrm>
            <a:off x="3560536" y="-7182291"/>
            <a:ext cx="3824998" cy="61495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A5AF453-8E9C-4174-BDE0-743449ABDE92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6" name="Espaço Reservado para Número de Slide 12">
            <a:extLst>
              <a:ext uri="{FF2B5EF4-FFF2-40B4-BE49-F238E27FC236}">
                <a16:creationId xmlns:a16="http://schemas.microsoft.com/office/drawing/2014/main" id="{32D615C2-B2C9-B030-C636-1A83F806E2FF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14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010081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808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Média aritmética Ponderada (MP)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449D77-AB0A-C1BA-0774-9D047651235D}"/>
              </a:ext>
            </a:extLst>
          </p:cNvPr>
          <p:cNvSpPr txBox="1"/>
          <p:nvPr/>
        </p:nvSpPr>
        <p:spPr>
          <a:xfrm>
            <a:off x="14639466" y="902827"/>
            <a:ext cx="938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Se, ao medir de hora em hora a temperatura em determinado local, registraram-se 14 °C às 6h, 15 °C às 7h, 15 °C às 8h, 18 °C às 9h, 20 °C às 10h e 23 °C às 11h, observamos que: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15BB0D-893B-D5E3-1EE7-B61BFBB7F998}"/>
              </a:ext>
            </a:extLst>
          </p:cNvPr>
          <p:cNvSpPr txBox="1"/>
          <p:nvPr/>
        </p:nvSpPr>
        <p:spPr>
          <a:xfrm>
            <a:off x="14639465" y="2355190"/>
            <a:ext cx="3824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MA= </a:t>
            </a:r>
            <a:r>
              <a:rPr lang="pt-BR" sz="2400" b="1" u="sng" dirty="0"/>
              <a:t>14+15+15+18+20+23</a:t>
            </a:r>
            <a:r>
              <a:rPr lang="pt-BR" sz="2400" b="1" dirty="0"/>
              <a:t>  = </a:t>
            </a:r>
          </a:p>
          <a:p>
            <a:r>
              <a:rPr lang="pt-BR" sz="2400" b="1" dirty="0"/>
              <a:t>                           6               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DDEAD3-43D2-ED8E-2743-E665D7EBB4BE}"/>
              </a:ext>
            </a:extLst>
          </p:cNvPr>
          <p:cNvSpPr txBox="1"/>
          <p:nvPr/>
        </p:nvSpPr>
        <p:spPr>
          <a:xfrm>
            <a:off x="18348459" y="2324659"/>
            <a:ext cx="65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105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 6                    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5AF33F-1BE3-FF34-06CC-9E412493C658}"/>
              </a:ext>
            </a:extLst>
          </p:cNvPr>
          <p:cNvSpPr txBox="1"/>
          <p:nvPr/>
        </p:nvSpPr>
        <p:spPr>
          <a:xfrm>
            <a:off x="18996580" y="2369742"/>
            <a:ext cx="1747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17,5 °C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2E0686-449F-F74D-C924-290F76076406}"/>
              </a:ext>
            </a:extLst>
          </p:cNvPr>
          <p:cNvSpPr txBox="1"/>
          <p:nvPr/>
        </p:nvSpPr>
        <p:spPr>
          <a:xfrm>
            <a:off x="-10516189" y="-2857475"/>
            <a:ext cx="11156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Vamos relembrar o que você estudou sobre aritmética ponderada. </a:t>
            </a:r>
          </a:p>
          <a:p>
            <a:r>
              <a:rPr lang="pt-BR" sz="2400" b="1" dirty="0"/>
              <a:t>Em certas situações, dependendo da importância atribuída aos dados, são associados a eles certos fatores de ponderação (Pesos). Veja um exemplo: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A416BA-4F3B-2675-099B-75FC0AD1538D}"/>
              </a:ext>
            </a:extLst>
          </p:cNvPr>
          <p:cNvSpPr txBox="1"/>
          <p:nvPr/>
        </p:nvSpPr>
        <p:spPr>
          <a:xfrm>
            <a:off x="-12257130" y="7561897"/>
            <a:ext cx="4832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MA =  </a:t>
            </a:r>
            <a:r>
              <a:rPr lang="pt-BR" sz="2400" b="1" u="sng" dirty="0"/>
              <a:t>1x7,5 + 2x9 + 3x7 </a:t>
            </a:r>
            <a:r>
              <a:rPr lang="pt-BR" sz="2400" b="1" dirty="0"/>
              <a:t>  =  </a:t>
            </a:r>
          </a:p>
          <a:p>
            <a:r>
              <a:rPr lang="pt-BR" sz="2400" b="1" dirty="0"/>
              <a:t>                          1+2+3          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13C060-C62F-12D1-A52C-4B5A46D193B4}"/>
              </a:ext>
            </a:extLst>
          </p:cNvPr>
          <p:cNvSpPr txBox="1"/>
          <p:nvPr/>
        </p:nvSpPr>
        <p:spPr>
          <a:xfrm>
            <a:off x="12542732" y="11790857"/>
            <a:ext cx="515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46</a:t>
            </a:r>
            <a:r>
              <a:rPr lang="pt-BR" sz="2400" b="1" dirty="0"/>
              <a:t>  </a:t>
            </a:r>
          </a:p>
          <a:p>
            <a:r>
              <a:rPr lang="pt-BR" sz="2400" b="1" dirty="0"/>
              <a:t> 6                    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B80A7D-4269-93D9-6F73-CF44B17406AC}"/>
              </a:ext>
            </a:extLst>
          </p:cNvPr>
          <p:cNvSpPr txBox="1"/>
          <p:nvPr/>
        </p:nvSpPr>
        <p:spPr>
          <a:xfrm>
            <a:off x="-2781294" y="10636695"/>
            <a:ext cx="104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= </a:t>
            </a:r>
            <a:r>
              <a:rPr lang="pt-BR" sz="2400" b="1" dirty="0">
                <a:solidFill>
                  <a:srgbClr val="C00000"/>
                </a:solidFill>
              </a:rPr>
              <a:t>7,75 </a:t>
            </a:r>
          </a:p>
          <a:p>
            <a:r>
              <a:rPr lang="pt-BR" sz="2400" b="1" dirty="0"/>
              <a:t>                       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B89390-18DD-C41A-E6D0-A7E1A002D4E0}"/>
              </a:ext>
            </a:extLst>
          </p:cNvPr>
          <p:cNvSpPr txBox="1"/>
          <p:nvPr/>
        </p:nvSpPr>
        <p:spPr>
          <a:xfrm>
            <a:off x="16551963" y="9898032"/>
            <a:ext cx="11156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Em um concurso para cães, os participantes foram julgados de acordo com determinados quesitos, foi atribuído um peso:</a:t>
            </a:r>
          </a:p>
          <a:p>
            <a:r>
              <a:rPr lang="pt-BR" sz="2400" b="1" dirty="0"/>
              <a:t>* Beleza: peso 1;       * Destreza: peso 2;	   * Porte: peso 3</a:t>
            </a:r>
          </a:p>
          <a:p>
            <a:r>
              <a:rPr lang="pt-BR" sz="2400" b="1" dirty="0"/>
              <a:t>Douglas levou seu cão Manchado para o concurso e ele obteve as seguintes notas: </a:t>
            </a:r>
          </a:p>
          <a:p>
            <a:r>
              <a:rPr lang="pt-BR" sz="2400" b="1" dirty="0"/>
              <a:t>7,5 em beleza; 9,0 em destreza; e 7,0 em porte. Qual foi a média aritmética ponderada de Manchado no concurso?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0221B52-82B6-DBD3-85CE-71EDCE1CF8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4" t="10330" r="39015"/>
          <a:stretch/>
        </p:blipFill>
        <p:spPr>
          <a:xfrm>
            <a:off x="3666143" y="1023582"/>
            <a:ext cx="3824998" cy="551636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FBEADD-027A-82A4-0072-D6954B17C51D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6" name="Espaço Reservado para Número de Slide 12">
            <a:extLst>
              <a:ext uri="{FF2B5EF4-FFF2-40B4-BE49-F238E27FC236}">
                <a16:creationId xmlns:a16="http://schemas.microsoft.com/office/drawing/2014/main" id="{73B049D0-5643-1552-3BC9-FAB0B2E0B8CB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15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57987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0" y="1106444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Observe no quadro a seguir os salários recebidos pelos ocupantes dos cargos de uma empresa de advocacia.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786E25-66BA-ACF6-6C51-E02935F0D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217" y="2183662"/>
            <a:ext cx="7549749" cy="4189283"/>
          </a:xfrm>
          <a:prstGeom prst="rect">
            <a:avLst/>
          </a:prstGeom>
        </p:spPr>
      </p:pic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121148EF-3A59-8040-78B8-98A647553DCD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16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832189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-17325474" y="-7411914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Observe no quadro a seguir os salários recebidos pelos ocupantes dos cargos de uma empresa de advocacia.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786E25-66BA-ACF6-6C51-E02935F0D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689"/>
            <a:ext cx="2952985" cy="16385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90EF66-852E-CB51-052B-7E93E0A9059F}"/>
              </a:ext>
            </a:extLst>
          </p:cNvPr>
          <p:cNvSpPr txBox="1"/>
          <p:nvPr/>
        </p:nvSpPr>
        <p:spPr>
          <a:xfrm>
            <a:off x="3125336" y="982639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) Qual é a média dos salários dos funcionários dessa empresa?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7D76B0-BC7E-368E-8D77-E07B6E1EAD8A}"/>
              </a:ext>
            </a:extLst>
          </p:cNvPr>
          <p:cNvSpPr txBox="1"/>
          <p:nvPr/>
        </p:nvSpPr>
        <p:spPr>
          <a:xfrm>
            <a:off x="3125336" y="2226637"/>
            <a:ext cx="9066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b) Os salários dos assistentes de advocacia correspondem a qual porcentagem do total dos salários nessa empresa?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6DAFC5-51BB-D925-6BDC-5CA0E4B21249}"/>
              </a:ext>
            </a:extLst>
          </p:cNvPr>
          <p:cNvSpPr txBox="1"/>
          <p:nvPr/>
        </p:nvSpPr>
        <p:spPr>
          <a:xfrm>
            <a:off x="3125335" y="3938001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 ) Qual é a moda dos salários dessa empresa? E a mediana?</a:t>
            </a:r>
          </a:p>
        </p:txBody>
      </p:sp>
      <p:sp>
        <p:nvSpPr>
          <p:cNvPr id="11" name="Espaço Reservado para Número de Slide 12">
            <a:extLst>
              <a:ext uri="{FF2B5EF4-FFF2-40B4-BE49-F238E27FC236}">
                <a16:creationId xmlns:a16="http://schemas.microsoft.com/office/drawing/2014/main" id="{221DE14F-CF34-873E-FCFB-410C41F14D10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17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982799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-17325474" y="-7411914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Observe no quadro a seguir os salários recebidos pelos ocupantes dos cargos de uma empresa de advocacia.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786E25-66BA-ACF6-6C51-E02935F0D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689"/>
            <a:ext cx="2952985" cy="16385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90EF66-852E-CB51-052B-7E93E0A9059F}"/>
              </a:ext>
            </a:extLst>
          </p:cNvPr>
          <p:cNvSpPr txBox="1"/>
          <p:nvPr/>
        </p:nvSpPr>
        <p:spPr>
          <a:xfrm>
            <a:off x="3125336" y="982639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) Qual é a média dos salários dos funcionários dessa empresa?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7D76B0-BC7E-368E-8D77-E07B6E1EAD8A}"/>
              </a:ext>
            </a:extLst>
          </p:cNvPr>
          <p:cNvSpPr txBox="1"/>
          <p:nvPr/>
        </p:nvSpPr>
        <p:spPr>
          <a:xfrm>
            <a:off x="-12275085" y="-1799404"/>
            <a:ext cx="9066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b) Os salários dos assistentes de advocacia correspondem a qual porcentagem do total dos salários nessa empresa?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6DAFC5-51BB-D925-6BDC-5CA0E4B21249}"/>
              </a:ext>
            </a:extLst>
          </p:cNvPr>
          <p:cNvSpPr txBox="1"/>
          <p:nvPr/>
        </p:nvSpPr>
        <p:spPr>
          <a:xfrm>
            <a:off x="2952985" y="-5037557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 ) Qual é a moda dos salários dessa empresa? E a mediana?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CF0ECFC-7097-DC3A-7B19-B5FAC4BB7D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03"/>
          <a:stretch/>
        </p:blipFill>
        <p:spPr>
          <a:xfrm>
            <a:off x="2952985" y="1936747"/>
            <a:ext cx="7158087" cy="149225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D5B240B-A309-C510-9881-8F8BBCAE49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t="33713" r="18584" b="45138"/>
          <a:stretch/>
        </p:blipFill>
        <p:spPr>
          <a:xfrm>
            <a:off x="3686815" y="3429000"/>
            <a:ext cx="5085347" cy="88655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35B161F-3BFD-8C0C-C697-09AAF66B38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 t="53861" r="38665" b="24991"/>
          <a:stretch/>
        </p:blipFill>
        <p:spPr>
          <a:xfrm>
            <a:off x="3686815" y="4427059"/>
            <a:ext cx="3736573" cy="88655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B587D91-887B-7037-E322-B39204CE61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73808" b="5044"/>
          <a:stretch/>
        </p:blipFill>
        <p:spPr>
          <a:xfrm>
            <a:off x="3686815" y="5313612"/>
            <a:ext cx="6539417" cy="886553"/>
          </a:xfrm>
          <a:prstGeom prst="rect">
            <a:avLst/>
          </a:prstGeom>
        </p:spPr>
      </p:pic>
      <p:sp>
        <p:nvSpPr>
          <p:cNvPr id="17" name="Espaço Reservado para Número de Slide 12">
            <a:extLst>
              <a:ext uri="{FF2B5EF4-FFF2-40B4-BE49-F238E27FC236}">
                <a16:creationId xmlns:a16="http://schemas.microsoft.com/office/drawing/2014/main" id="{35C56386-A2F0-9741-6ADF-1F48FB384D40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18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2079552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-17325474" y="-7411914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Observe no quadro a seguir os salários recebidos pelos ocupantes dos cargos de uma empresa de advocacia.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786E25-66BA-ACF6-6C51-E02935F0D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689"/>
            <a:ext cx="2952985" cy="16385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90EF66-852E-CB51-052B-7E93E0A9059F}"/>
              </a:ext>
            </a:extLst>
          </p:cNvPr>
          <p:cNvSpPr txBox="1"/>
          <p:nvPr/>
        </p:nvSpPr>
        <p:spPr>
          <a:xfrm>
            <a:off x="8228510" y="-3841754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) Qual é a média dos salários dos funcionários dessa empresa?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7D76B0-BC7E-368E-8D77-E07B6E1EAD8A}"/>
              </a:ext>
            </a:extLst>
          </p:cNvPr>
          <p:cNvSpPr txBox="1"/>
          <p:nvPr/>
        </p:nvSpPr>
        <p:spPr>
          <a:xfrm>
            <a:off x="2952985" y="683806"/>
            <a:ext cx="9066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b) Os salários dos assistentes de advocacia correspondem a qual porcentagem do total dos salários nessa empresa?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6DAFC5-51BB-D925-6BDC-5CA0E4B21249}"/>
              </a:ext>
            </a:extLst>
          </p:cNvPr>
          <p:cNvSpPr txBox="1"/>
          <p:nvPr/>
        </p:nvSpPr>
        <p:spPr>
          <a:xfrm>
            <a:off x="2952985" y="-5037557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 ) Qual é a moda dos salários dessa empresa? E a mediana?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0310910-CCEC-574D-7674-9B7759DEEF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" r="32925" b="59934"/>
          <a:stretch/>
        </p:blipFill>
        <p:spPr>
          <a:xfrm>
            <a:off x="3534770" y="2068801"/>
            <a:ext cx="4899546" cy="124760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112F7A12-0E46-7674-01F1-5E3F0CC82F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40237" b="4016"/>
          <a:stretch/>
        </p:blipFill>
        <p:spPr>
          <a:xfrm>
            <a:off x="2478902" y="3320135"/>
            <a:ext cx="7765028" cy="1735918"/>
          </a:xfrm>
          <a:prstGeom prst="rect">
            <a:avLst/>
          </a:prstGeom>
        </p:spPr>
      </p:pic>
      <p:sp>
        <p:nvSpPr>
          <p:cNvPr id="20" name="Espaço Reservado para Número de Slide 12">
            <a:extLst>
              <a:ext uri="{FF2B5EF4-FFF2-40B4-BE49-F238E27FC236}">
                <a16:creationId xmlns:a16="http://schemas.microsoft.com/office/drawing/2014/main" id="{5F88DCEC-3B54-FFBF-CDCF-2350B859D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154321"/>
            <a:ext cx="2743200" cy="365125"/>
          </a:xfrm>
        </p:spPr>
        <p:txBody>
          <a:bodyPr/>
          <a:lstStyle/>
          <a:p>
            <a:fld id="{E7469794-C0DF-4E75-97CC-1DA887F07E7C}" type="slidenum">
              <a:rPr lang="pt-BR" sz="2800" b="1" smtClean="0"/>
              <a:t>19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0426436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-17325474" y="-7411914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Observe no quadro a seguir os salários recebidos pelos ocupantes dos cargos de uma empresa de advocacia.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786E25-66BA-ACF6-6C51-E02935F0D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689"/>
            <a:ext cx="2952985" cy="16385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90EF66-852E-CB51-052B-7E93E0A9059F}"/>
              </a:ext>
            </a:extLst>
          </p:cNvPr>
          <p:cNvSpPr txBox="1"/>
          <p:nvPr/>
        </p:nvSpPr>
        <p:spPr>
          <a:xfrm>
            <a:off x="8228510" y="-3841754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) Qual é a média dos salários dos funcionários dessa empresa?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7D76B0-BC7E-368E-8D77-E07B6E1EAD8A}"/>
              </a:ext>
            </a:extLst>
          </p:cNvPr>
          <p:cNvSpPr txBox="1"/>
          <p:nvPr/>
        </p:nvSpPr>
        <p:spPr>
          <a:xfrm>
            <a:off x="-9666807" y="2531660"/>
            <a:ext cx="9066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b) Os salários dos assistentes de advocacia correspondem a qual porcentagem do total dos salários nessa empresa?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6DAFC5-51BB-D925-6BDC-5CA0E4B21249}"/>
              </a:ext>
            </a:extLst>
          </p:cNvPr>
          <p:cNvSpPr txBox="1"/>
          <p:nvPr/>
        </p:nvSpPr>
        <p:spPr>
          <a:xfrm>
            <a:off x="2952985" y="815859"/>
            <a:ext cx="9066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 ) Qual é a moda dos salários dessa empresa? E a mediana?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C0BAF10-B69D-3AA0-2AA7-67974C536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85" y="1769966"/>
            <a:ext cx="8330234" cy="394678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3290E77-1BCE-790A-36F3-928160F74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85" y="1757980"/>
            <a:ext cx="4806419" cy="4761466"/>
          </a:xfrm>
          <a:prstGeom prst="rect">
            <a:avLst/>
          </a:prstGeom>
        </p:spPr>
      </p:pic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3823DF7F-D6B5-259F-8845-964B243F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154321"/>
            <a:ext cx="2743200" cy="365125"/>
          </a:xfrm>
        </p:spPr>
        <p:txBody>
          <a:bodyPr/>
          <a:lstStyle/>
          <a:p>
            <a:fld id="{E7469794-C0DF-4E75-97CC-1DA887F07E7C}" type="slidenum">
              <a:rPr lang="pt-BR" sz="2800" b="1" smtClean="0"/>
              <a:t>20</a:t>
            </a:fld>
            <a:endParaRPr lang="pt-BR" sz="2800" b="1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362E4EA-131E-FDCF-A96B-A42C50E38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81" y="5371508"/>
            <a:ext cx="4806419" cy="114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115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779F6B6-3925-24F7-AD43-766979882EB7}"/>
              </a:ext>
            </a:extLst>
          </p:cNvPr>
          <p:cNvSpPr txBox="1"/>
          <p:nvPr/>
        </p:nvSpPr>
        <p:spPr>
          <a:xfrm>
            <a:off x="5075582" y="3927349"/>
            <a:ext cx="2570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</a:rPr>
              <a:t>Obrigado!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DC9A7-4FD6-E8A8-B47F-08D1FC2D3351}"/>
              </a:ext>
            </a:extLst>
          </p:cNvPr>
          <p:cNvSpPr txBox="1"/>
          <p:nvPr/>
        </p:nvSpPr>
        <p:spPr>
          <a:xfrm>
            <a:off x="3955773" y="4512124"/>
            <a:ext cx="45587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</a:rPr>
              <a:t>Professor Deivid Castro</a:t>
            </a:r>
          </a:p>
          <a:p>
            <a:pPr algn="ctr"/>
            <a:r>
              <a:rPr lang="pt-BR" sz="2400" dirty="0">
                <a:solidFill>
                  <a:srgbClr val="002060"/>
                </a:solidFill>
              </a:rPr>
              <a:t>prof@abcdoinvestidor.com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E215E6-A7FB-7FB3-117A-C121BA2ECEC5}"/>
              </a:ext>
            </a:extLst>
          </p:cNvPr>
          <p:cNvSpPr txBox="1"/>
          <p:nvPr/>
        </p:nvSpPr>
        <p:spPr>
          <a:xfrm>
            <a:off x="3405809" y="5804452"/>
            <a:ext cx="608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www.abcdoinvestidor.com</a:t>
            </a:r>
            <a:r>
              <a:rPr lang="pt-BR" b="1" dirty="0">
                <a:solidFill>
                  <a:srgbClr val="002060"/>
                </a:solidFill>
              </a:rPr>
              <a:t>      (91) </a:t>
            </a:r>
            <a:r>
              <a:rPr lang="pt-BR" b="1" dirty="0" err="1">
                <a:solidFill>
                  <a:srgbClr val="002060"/>
                </a:solidFill>
              </a:rPr>
              <a:t>xxxx-xxxx</a:t>
            </a:r>
            <a:r>
              <a:rPr lang="pt-BR" b="1" dirty="0">
                <a:solidFill>
                  <a:srgbClr val="002060"/>
                </a:solidFill>
              </a:rPr>
              <a:t> 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BE58662-69ED-FCEA-37AE-1CB0D321E865}"/>
              </a:ext>
            </a:extLst>
          </p:cNvPr>
          <p:cNvCxnSpPr>
            <a:cxnSpLocks/>
          </p:cNvCxnSpPr>
          <p:nvPr/>
        </p:nvCxnSpPr>
        <p:spPr>
          <a:xfrm>
            <a:off x="6195391" y="5804452"/>
            <a:ext cx="0" cy="344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DFF76F0E-4151-754E-94A4-99953B9C2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7" b="90000" l="9883" r="89987">
                        <a14:foregroundMark x1="49805" y1="10000" x2="57607" y2="8667"/>
                        <a14:foregroundMark x1="57607" y1="8667" x2="48505" y2="7167"/>
                        <a14:backgroundMark x1="13134" y1="20000" x2="15735" y2="4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46504" y="5624443"/>
            <a:ext cx="1011927" cy="92371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165CB31-B1BF-02E9-41FC-2E8555643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637" y="768936"/>
            <a:ext cx="5800725" cy="23622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59ABBA5-7B97-F4DC-E3E5-231BBC668B6D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6" name="Espaço Reservado para Número de Slide 12">
            <a:extLst>
              <a:ext uri="{FF2B5EF4-FFF2-40B4-BE49-F238E27FC236}">
                <a16:creationId xmlns:a16="http://schemas.microsoft.com/office/drawing/2014/main" id="{5CBE8E9D-6031-2B76-ADDA-2BE42AC8DE58}"/>
              </a:ext>
            </a:extLst>
          </p:cNvPr>
          <p:cNvSpPr txBox="1">
            <a:spLocks/>
          </p:cNvSpPr>
          <p:nvPr/>
        </p:nvSpPr>
        <p:spPr>
          <a:xfrm>
            <a:off x="0" y="615432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469794-C0DF-4E75-97CC-1DA887F07E7C}" type="slidenum">
              <a:rPr lang="pt-BR" sz="2800" b="1" smtClean="0"/>
              <a:pPr/>
              <a:t>21</a:t>
            </a:fld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98248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7522</TotalTime>
  <Words>1956</Words>
  <Application>Microsoft Office PowerPoint</Application>
  <PresentationFormat>Widescreen</PresentationFormat>
  <Paragraphs>224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Arial</vt:lpstr>
      <vt:lpstr>Arial</vt:lpstr>
      <vt:lpstr>Bahnschrift Condensed</vt:lpstr>
      <vt:lpstr>Calibri</vt:lpstr>
      <vt:lpstr>Calibri Light</vt:lpstr>
      <vt:lpstr>Georgia</vt:lpstr>
      <vt:lpstr>Times New Roman</vt:lpstr>
      <vt:lpstr>Tema do Office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UNIDADE 2 PÁGINA 105 DATA: 27/04/22</dc:title>
  <dc:creator>Deivid Castro</dc:creator>
  <cp:lastModifiedBy>Deivid Castro</cp:lastModifiedBy>
  <cp:revision>219</cp:revision>
  <cp:lastPrinted>2023-01-27T15:06:11Z</cp:lastPrinted>
  <dcterms:created xsi:type="dcterms:W3CDTF">2022-04-26T21:13:42Z</dcterms:created>
  <dcterms:modified xsi:type="dcterms:W3CDTF">2023-06-12T15:40:15Z</dcterms:modified>
</cp:coreProperties>
</file>