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69" r:id="rId17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ivid Castro" initials="DC" lastIdx="3" clrIdx="0">
    <p:extLst>
      <p:ext uri="{19B8F6BF-5375-455C-9EA6-DF929625EA0E}">
        <p15:presenceInfo xmlns:p15="http://schemas.microsoft.com/office/powerpoint/2012/main" userId="Deivid Cast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929"/>
    <a:srgbClr val="FF4747"/>
    <a:srgbClr val="F88456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4660"/>
  </p:normalViewPr>
  <p:slideViewPr>
    <p:cSldViewPr snapToGrid="0">
      <p:cViewPr>
        <p:scale>
          <a:sx n="30" d="100"/>
          <a:sy n="30" d="100"/>
        </p:scale>
        <p:origin x="2226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55C5AFB-6BB5-4F40-9DAC-F5FC79963742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9E4F981-3587-4B7F-8548-22D9797A7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990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B78E9-BA4B-4238-9709-0935C65C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788B35-97AE-4B63-A7EC-DD32FAEE0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F47CC1-9D94-460E-A5B2-063ADE31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B1E59B-C97D-4069-B0CA-717493BFE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159750-14CE-4995-9E12-176C0AD9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78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C2A37-F5B4-4BE3-B975-F92EB31E2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97BA62-FDD9-49D9-9C14-580106198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645DCE-4444-4BAD-B2FC-22EE26143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33ACB2-7273-41FA-82C2-A88265CAC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B5E5FC-A5C4-46D8-A714-AD4E5318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7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C65A2-F3EF-4125-AF29-B09E87912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570889-A2DC-47A2-92EC-A644C4128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22C7AE-61B7-4522-B179-8BDF23B900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9E0B2E-F949-4AAB-8C34-94D3EABFE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015808-EDF2-4DCC-88EE-3EE98FE0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61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E7DDE9-8A72-40E2-9168-3628E3D2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466264-871D-43AB-A9CC-5010D3E42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90C750-D16F-4ED2-A924-A380BF93B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D27FF6-5F73-430E-AE39-750AE4F7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5953CA-BA09-41EF-A7D3-76702A287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FBF70B-5465-4ABE-AC80-429A1762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507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A0662-F404-4FF9-B0B7-DF3466D9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73AE40-0ED8-4150-BC6F-031C0A543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3CB7CC8-CACE-43F5-BB64-16A5D48D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E7E05A-B716-464C-9596-1810845F8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327A93-8A4D-47AA-A4F7-389D33FFA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FC033F2-A5B6-40A4-BA7C-31EF38CAC3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A22DC8A-3083-4BE3-AEBE-5299D7A0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C26208F-579F-4B2A-BDB4-A9C983BF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80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DA5CC-6712-4B57-BBA8-0EB5A267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1D7AF2-C3D7-4D64-970B-25C1CB20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ABB98E8-ABD4-4A97-9FD9-05D764E7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FE11BE4-DF78-4520-872B-9012F8FF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56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052379-A150-4E1F-8D3E-21347E02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88EEF2-FFD8-4B4B-BD87-31C3D71E5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815909-41C3-426E-B381-442E1BB33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96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82E1D-B301-48BA-90B5-A4D0E66B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EAC965-A3DA-4858-8488-F6A396C8E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3429A9-185D-48D5-911A-B85FD9520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0EA950-B37D-490B-9B62-6BD4F516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1740D1-2EC1-4CFD-94CA-23CD68534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FEAB283-B31C-4602-90B9-FAD9A88CE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5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AC815-6B67-4E77-9C3F-E6BCD49BF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59AFBF6-B301-47F3-A7F6-330144139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AA07E61-4F14-4534-A013-0CC7497C2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1BA80F-F74E-4BC9-8119-F26E8D077F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D458AE-EABD-4604-AFC2-D378B0AE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34881B-1EC9-406A-AB1C-3EB561C0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99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300D05-8D0F-478D-9AB0-72F3F2FE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C24BA5-64FE-438D-A470-8B24AA59F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35FB8F-B246-4D37-A809-6FB6230E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040C40-63F6-4240-9780-AE70D229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20A7BF-4F30-459C-AA33-B26483C8E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98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52B37-581C-48E2-8510-F95BC22CFD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6068C1-A8D2-4D12-8522-E2D7B8FAC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B03668-BC55-467B-B95C-44A361DF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12/06/2023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51ABD2-CDD4-44F0-9DBF-124FFCEE0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63A308-C3EB-479B-9779-6F9872EA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chemeClr val="bg1">
                <a:lumMod val="95000"/>
              </a:schemeClr>
            </a:gs>
            <a:gs pos="83000">
              <a:schemeClr val="tx1">
                <a:lumMod val="50000"/>
                <a:lumOff val="50000"/>
              </a:schemeClr>
            </a:gs>
            <a:gs pos="100000">
              <a:schemeClr val="bg1">
                <a:lumMod val="6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41EE9A3-4295-2826-687E-F8BAD754B2C1}"/>
              </a:ext>
            </a:extLst>
          </p:cNvPr>
          <p:cNvSpPr/>
          <p:nvPr userDrawn="1"/>
        </p:nvSpPr>
        <p:spPr>
          <a:xfrm>
            <a:off x="1198549" y="248478"/>
            <a:ext cx="447372" cy="4373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FCBFDC0-32DD-7E64-1236-81A49E426545}"/>
              </a:ext>
            </a:extLst>
          </p:cNvPr>
          <p:cNvSpPr/>
          <p:nvPr userDrawn="1"/>
        </p:nvSpPr>
        <p:spPr>
          <a:xfrm flipV="1">
            <a:off x="99391" y="6563803"/>
            <a:ext cx="11946835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0FCBCB8-1B37-72D7-43CF-375F4FAFDA41}"/>
              </a:ext>
            </a:extLst>
          </p:cNvPr>
          <p:cNvSpPr/>
          <p:nvPr userDrawn="1"/>
        </p:nvSpPr>
        <p:spPr>
          <a:xfrm>
            <a:off x="1452550" y="467139"/>
            <a:ext cx="447372" cy="4373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B442F92-20D9-DD24-976B-EFCDB355251B}"/>
              </a:ext>
            </a:extLst>
          </p:cNvPr>
          <p:cNvSpPr/>
          <p:nvPr userDrawn="1"/>
        </p:nvSpPr>
        <p:spPr>
          <a:xfrm>
            <a:off x="1706551" y="365539"/>
            <a:ext cx="447372" cy="4373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A29FE64-066B-7C8D-02A3-07FE240050BA}"/>
              </a:ext>
            </a:extLst>
          </p:cNvPr>
          <p:cNvSpPr/>
          <p:nvPr userDrawn="1"/>
        </p:nvSpPr>
        <p:spPr>
          <a:xfrm>
            <a:off x="11207330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1DBBA3E-021C-8F91-B4D4-17173EEDA038}"/>
              </a:ext>
            </a:extLst>
          </p:cNvPr>
          <p:cNvSpPr/>
          <p:nvPr userDrawn="1"/>
        </p:nvSpPr>
        <p:spPr>
          <a:xfrm>
            <a:off x="11306813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579F0F7-CA6E-862B-272A-89F530E4327E}"/>
              </a:ext>
            </a:extLst>
          </p:cNvPr>
          <p:cNvSpPr/>
          <p:nvPr userDrawn="1"/>
        </p:nvSpPr>
        <p:spPr>
          <a:xfrm>
            <a:off x="11406296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74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http://www.abcdoinvestidor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hyperlink" Target="https://commons.wikimedia.org/wiki/File:WhatsApp_logo1.svg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D0D8075-CB14-E7C2-B434-003A524B1CF7}"/>
              </a:ext>
            </a:extLst>
          </p:cNvPr>
          <p:cNvSpPr/>
          <p:nvPr/>
        </p:nvSpPr>
        <p:spPr>
          <a:xfrm>
            <a:off x="4876799" y="4810539"/>
            <a:ext cx="7058527" cy="10448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EAA37E6-ABD2-23B9-4A82-033EE531679E}"/>
              </a:ext>
            </a:extLst>
          </p:cNvPr>
          <p:cNvSpPr/>
          <p:nvPr/>
        </p:nvSpPr>
        <p:spPr>
          <a:xfrm>
            <a:off x="4280453" y="4002157"/>
            <a:ext cx="2664032" cy="4108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133A498-F281-7984-2363-B4B627813C69}"/>
              </a:ext>
            </a:extLst>
          </p:cNvPr>
          <p:cNvSpPr/>
          <p:nvPr/>
        </p:nvSpPr>
        <p:spPr>
          <a:xfrm>
            <a:off x="2411896" y="3260035"/>
            <a:ext cx="3167269" cy="4108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D2D1C8-0D14-B722-C3EF-4D47CD502EBC}"/>
              </a:ext>
            </a:extLst>
          </p:cNvPr>
          <p:cNvSpPr/>
          <p:nvPr/>
        </p:nvSpPr>
        <p:spPr>
          <a:xfrm>
            <a:off x="1934817" y="2517913"/>
            <a:ext cx="1584154" cy="4108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B56DBE-652A-4577-BC34-36A251784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609" y="0"/>
            <a:ext cx="10747512" cy="2173357"/>
          </a:xfrm>
        </p:spPr>
        <p:txBody>
          <a:bodyPr>
            <a:normAutofit/>
          </a:bodyPr>
          <a:lstStyle/>
          <a:p>
            <a:b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9A1EDB-4E07-4CEE-A5A0-293C4AED4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3253" y="2412705"/>
            <a:ext cx="12072730" cy="4543878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Disciplina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Matemática</a:t>
            </a:r>
          </a:p>
          <a:p>
            <a:pPr algn="l">
              <a:spcBef>
                <a:spcPts val="0"/>
              </a:spcBef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Alunos do Ensino Médio</a:t>
            </a:r>
          </a:p>
          <a:p>
            <a:pPr algn="l">
              <a:spcBef>
                <a:spcPts val="0"/>
              </a:spcBef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Objeto do Conhecimento: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Equação de 2ª Grau</a:t>
            </a:r>
          </a:p>
          <a:p>
            <a:pPr algn="l">
              <a:spcBef>
                <a:spcPts val="0"/>
              </a:spcBef>
            </a:pPr>
            <a:endParaRPr lang="pt-BR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Habilidades e Competências</a:t>
            </a: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Aprender a identificar uma equação do segundo </a:t>
            </a:r>
            <a:r>
              <a:rPr lang="pt-BR" dirty="0"/>
              <a:t>grau, </a:t>
            </a:r>
          </a:p>
          <a:p>
            <a:pPr algn="l">
              <a:spcBef>
                <a:spcPts val="0"/>
              </a:spcBef>
            </a:pPr>
            <a:r>
              <a:rPr lang="pt-BR" sz="3600" dirty="0"/>
              <a:t>                                                </a:t>
            </a:r>
            <a:r>
              <a:rPr lang="pt-BR" dirty="0"/>
              <a:t>definições, coeficientes e variáveis, raízes da equação.</a:t>
            </a:r>
            <a:r>
              <a:rPr lang="pt-BR" sz="3600" dirty="0"/>
              <a:t> </a:t>
            </a:r>
          </a:p>
          <a:p>
            <a:pPr algn="l">
              <a:spcBef>
                <a:spcPts val="0"/>
              </a:spcBef>
            </a:pPr>
            <a:r>
              <a:rPr lang="pt-BR" sz="3600" dirty="0"/>
              <a:t>    </a:t>
            </a:r>
            <a:endParaRPr lang="pt-BR" sz="48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12CD600-7303-0F5C-74F0-CFCC6143AF8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C9E5016-EDA8-A124-5F2D-9593B8F2ED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1"/>
          <a:stretch/>
        </p:blipFill>
        <p:spPr>
          <a:xfrm>
            <a:off x="2878703" y="198837"/>
            <a:ext cx="5745480" cy="230582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9936898-1BFE-BD81-30E7-43E8603FA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82" y="198837"/>
            <a:ext cx="927401" cy="4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66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41E3002-A4F9-9FC2-F39C-0CC534AE46FA}"/>
              </a:ext>
            </a:extLst>
          </p:cNvPr>
          <p:cNvSpPr txBox="1"/>
          <p:nvPr/>
        </p:nvSpPr>
        <p:spPr>
          <a:xfrm>
            <a:off x="2186609" y="356080"/>
            <a:ext cx="5141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Georgia" panose="02040502050405020303" pitchFamily="18" charset="0"/>
              </a:rPr>
              <a:t>Equação do Segundo Grau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D275925-E4F3-1C47-FCD9-CB79229DB894}"/>
              </a:ext>
            </a:extLst>
          </p:cNvPr>
          <p:cNvSpPr/>
          <p:nvPr/>
        </p:nvSpPr>
        <p:spPr>
          <a:xfrm>
            <a:off x="2425148" y="974827"/>
            <a:ext cx="2504661" cy="58477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F6AD94-1DDC-60E5-2FCA-BAAAF128CDE7}"/>
              </a:ext>
            </a:extLst>
          </p:cNvPr>
          <p:cNvSpPr txBox="1"/>
          <p:nvPr/>
        </p:nvSpPr>
        <p:spPr>
          <a:xfrm>
            <a:off x="2527852" y="940855"/>
            <a:ext cx="229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rgbClr val="FF0000"/>
                </a:solidFill>
                <a:latin typeface="Georgia" panose="02040502050405020303" pitchFamily="18" charset="0"/>
              </a:rPr>
              <a:t>Introdução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54737D8-8BB4-ECFE-9C20-B4E331ADE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6" y="1684238"/>
            <a:ext cx="4835803" cy="348952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9EAE997-4529-FCBD-BF0D-835BC8DBA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538" y="2080588"/>
            <a:ext cx="5993131" cy="337209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317BF66-9613-E4BE-0666-08B3D093E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09" y="2302985"/>
            <a:ext cx="6203596" cy="3972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9639E68-73AD-6B91-41E9-5F37C2F5256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52191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161110D5-85C0-54D4-8299-7524CA588864}"/>
              </a:ext>
            </a:extLst>
          </p:cNvPr>
          <p:cNvSpPr/>
          <p:nvPr/>
        </p:nvSpPr>
        <p:spPr>
          <a:xfrm>
            <a:off x="4545498" y="2250632"/>
            <a:ext cx="1696276" cy="584775"/>
          </a:xfrm>
          <a:prstGeom prst="rect">
            <a:avLst/>
          </a:prstGeom>
          <a:solidFill>
            <a:srgbClr val="FF47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9B4C29B-536F-6733-A4C7-F25399373C5F}"/>
              </a:ext>
            </a:extLst>
          </p:cNvPr>
          <p:cNvSpPr/>
          <p:nvPr/>
        </p:nvSpPr>
        <p:spPr>
          <a:xfrm>
            <a:off x="954156" y="2250634"/>
            <a:ext cx="2676939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1BC13DA-BBC5-FFE2-F15A-E84272B1961B}"/>
              </a:ext>
            </a:extLst>
          </p:cNvPr>
          <p:cNvSpPr/>
          <p:nvPr/>
        </p:nvSpPr>
        <p:spPr>
          <a:xfrm>
            <a:off x="2226365" y="265043"/>
            <a:ext cx="2027582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389E11-E78E-1FB3-34B4-67076D8C7FF5}"/>
              </a:ext>
            </a:extLst>
          </p:cNvPr>
          <p:cNvSpPr txBox="1"/>
          <p:nvPr/>
        </p:nvSpPr>
        <p:spPr>
          <a:xfrm>
            <a:off x="2226364" y="264205"/>
            <a:ext cx="2027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latin typeface="Georgia" panose="02040502050405020303" pitchFamily="18" charset="0"/>
              </a:rPr>
              <a:t>Definição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9A8449-9474-17EA-6285-22935BC9CE58}"/>
              </a:ext>
            </a:extLst>
          </p:cNvPr>
          <p:cNvSpPr txBox="1"/>
          <p:nvPr/>
        </p:nvSpPr>
        <p:spPr>
          <a:xfrm>
            <a:off x="437323" y="1060175"/>
            <a:ext cx="11754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0" dirty="0">
                <a:effectLst/>
                <a:latin typeface="arial" panose="020B0604020202020204" pitchFamily="34" charset="0"/>
              </a:rPr>
              <a:t>Definimos como equação do 2º grau ou equações quadráticas qualquer equação do tipo ax² + </a:t>
            </a:r>
            <a:r>
              <a:rPr lang="pt-BR" sz="2400" b="1" i="0" dirty="0" err="1">
                <a:effectLst/>
                <a:latin typeface="arial" panose="020B0604020202020204" pitchFamily="34" charset="0"/>
              </a:rPr>
              <a:t>bx</a:t>
            </a:r>
            <a:r>
              <a:rPr lang="pt-BR" sz="2400" b="1" i="0" dirty="0">
                <a:effectLst/>
                <a:latin typeface="arial" panose="020B0604020202020204" pitchFamily="34" charset="0"/>
              </a:rPr>
              <a:t> + c = 0 em que a, b e c são números reais e a ≠ 0</a:t>
            </a:r>
            <a:endParaRPr lang="pt-BR" sz="2400" b="1" dirty="0"/>
          </a:p>
        </p:txBody>
      </p:sp>
      <p:sp>
        <p:nvSpPr>
          <p:cNvPr id="8" name="Quadro 7">
            <a:extLst>
              <a:ext uri="{FF2B5EF4-FFF2-40B4-BE49-F238E27FC236}">
                <a16:creationId xmlns:a16="http://schemas.microsoft.com/office/drawing/2014/main" id="{B975919F-9D51-0274-2C33-4D5723B003DE}"/>
              </a:ext>
            </a:extLst>
          </p:cNvPr>
          <p:cNvSpPr/>
          <p:nvPr/>
        </p:nvSpPr>
        <p:spPr>
          <a:xfrm>
            <a:off x="2875722" y="1457739"/>
            <a:ext cx="1802296" cy="433433"/>
          </a:xfrm>
          <a:prstGeom prst="frame">
            <a:avLst>
              <a:gd name="adj1" fmla="val 332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ADFB43-67E9-D887-F2D1-DF66B8C9473A}"/>
              </a:ext>
            </a:extLst>
          </p:cNvPr>
          <p:cNvSpPr txBox="1"/>
          <p:nvPr/>
        </p:nvSpPr>
        <p:spPr>
          <a:xfrm>
            <a:off x="954157" y="2288736"/>
            <a:ext cx="282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0" dirty="0">
                <a:effectLst/>
                <a:latin typeface="arial" panose="020B0604020202020204" pitchFamily="34" charset="0"/>
              </a:rPr>
              <a:t>f(</a:t>
            </a:r>
            <a:r>
              <a:rPr lang="pt-BR" sz="2400" b="1" dirty="0">
                <a:latin typeface="arial" panose="020B0604020202020204" pitchFamily="34" charset="0"/>
              </a:rPr>
              <a:t>x) = ax² </a:t>
            </a:r>
            <a:r>
              <a:rPr lang="pt-BR" sz="2400" b="1" i="0" dirty="0">
                <a:effectLst/>
                <a:latin typeface="arial" panose="020B0604020202020204" pitchFamily="34" charset="0"/>
              </a:rPr>
              <a:t>+ </a:t>
            </a:r>
            <a:r>
              <a:rPr lang="pt-BR" sz="2400" b="1" i="0" dirty="0" err="1">
                <a:effectLst/>
                <a:latin typeface="arial" panose="020B0604020202020204" pitchFamily="34" charset="0"/>
              </a:rPr>
              <a:t>bx</a:t>
            </a:r>
            <a:r>
              <a:rPr lang="pt-BR" sz="2400" b="1" i="0" dirty="0">
                <a:effectLst/>
                <a:latin typeface="arial" panose="020B0604020202020204" pitchFamily="34" charset="0"/>
              </a:rPr>
              <a:t> + c</a:t>
            </a:r>
            <a:endParaRPr lang="pt-BR" sz="2400" b="1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FEC5005-651D-D4DC-7328-C17704568503}"/>
              </a:ext>
            </a:extLst>
          </p:cNvPr>
          <p:cNvSpPr txBox="1"/>
          <p:nvPr/>
        </p:nvSpPr>
        <p:spPr>
          <a:xfrm>
            <a:off x="4678018" y="2312188"/>
            <a:ext cx="1205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0" dirty="0">
                <a:effectLst/>
                <a:latin typeface="arial" panose="020B0604020202020204" pitchFamily="34" charset="0"/>
              </a:rPr>
              <a:t>f(</a:t>
            </a:r>
            <a:r>
              <a:rPr lang="pt-BR" sz="2400" b="1" dirty="0">
                <a:latin typeface="arial" panose="020B0604020202020204" pitchFamily="34" charset="0"/>
              </a:rPr>
              <a:t>x) = y</a:t>
            </a:r>
            <a:endParaRPr lang="pt-BR" sz="2400" b="1" dirty="0"/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BA272F83-9B5A-C11D-7DFB-E350BEB12755}"/>
              </a:ext>
            </a:extLst>
          </p:cNvPr>
          <p:cNvSpPr/>
          <p:nvPr/>
        </p:nvSpPr>
        <p:spPr>
          <a:xfrm>
            <a:off x="3776870" y="2288736"/>
            <a:ext cx="649356" cy="4334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869CCB3-09EE-9D90-BF3F-61A3209F5512}"/>
              </a:ext>
            </a:extLst>
          </p:cNvPr>
          <p:cNvSpPr txBox="1"/>
          <p:nvPr/>
        </p:nvSpPr>
        <p:spPr>
          <a:xfrm>
            <a:off x="808381" y="3560927"/>
            <a:ext cx="282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rial" panose="020B0604020202020204" pitchFamily="34" charset="0"/>
              </a:rPr>
              <a:t>a) y = 2x² - 3</a:t>
            </a:r>
            <a:r>
              <a:rPr lang="pt-BR" sz="2400" b="1" i="0" dirty="0">
                <a:effectLst/>
                <a:latin typeface="arial" panose="020B0604020202020204" pitchFamily="34" charset="0"/>
              </a:rPr>
              <a:t>x + 7</a:t>
            </a:r>
            <a:endParaRPr lang="pt-BR" sz="2400" b="1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F8EED10-3773-BCCF-0868-60F6E1E92FAE}"/>
              </a:ext>
            </a:extLst>
          </p:cNvPr>
          <p:cNvSpPr txBox="1"/>
          <p:nvPr/>
        </p:nvSpPr>
        <p:spPr>
          <a:xfrm>
            <a:off x="815005" y="2927741"/>
            <a:ext cx="1689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/>
              <a:t>EXEMPLOS:</a:t>
            </a:r>
          </a:p>
        </p:txBody>
      </p:sp>
      <p:sp>
        <p:nvSpPr>
          <p:cNvPr id="20" name="Seta: para a Direita Listrada 19">
            <a:extLst>
              <a:ext uri="{FF2B5EF4-FFF2-40B4-BE49-F238E27FC236}">
                <a16:creationId xmlns:a16="http://schemas.microsoft.com/office/drawing/2014/main" id="{D3BC3271-EDCE-D0BF-4F55-65E4D3436869}"/>
              </a:ext>
            </a:extLst>
          </p:cNvPr>
          <p:cNvSpPr/>
          <p:nvPr/>
        </p:nvSpPr>
        <p:spPr>
          <a:xfrm>
            <a:off x="437323" y="2968488"/>
            <a:ext cx="331304" cy="367910"/>
          </a:xfrm>
          <a:prstGeom prst="stripedRightArrow">
            <a:avLst/>
          </a:prstGeom>
          <a:solidFill>
            <a:srgbClr val="FF2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F3750A1-6A39-AA17-7FE9-3F3266527BF9}"/>
              </a:ext>
            </a:extLst>
          </p:cNvPr>
          <p:cNvSpPr txBox="1"/>
          <p:nvPr/>
        </p:nvSpPr>
        <p:spPr>
          <a:xfrm>
            <a:off x="6314662" y="3560927"/>
            <a:ext cx="3014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rial" panose="020B0604020202020204" pitchFamily="34" charset="0"/>
              </a:rPr>
              <a:t>b) f(x) = x² - 5</a:t>
            </a:r>
            <a:r>
              <a:rPr lang="pt-BR" sz="2400" b="1" i="0" dirty="0">
                <a:effectLst/>
                <a:latin typeface="arial" panose="020B0604020202020204" pitchFamily="34" charset="0"/>
              </a:rPr>
              <a:t>x + 6</a:t>
            </a:r>
            <a:endParaRPr lang="pt-BR" sz="2400" b="1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E9CE77B-DF86-5728-9D70-AF184CA0F9A8}"/>
              </a:ext>
            </a:extLst>
          </p:cNvPr>
          <p:cNvSpPr txBox="1"/>
          <p:nvPr/>
        </p:nvSpPr>
        <p:spPr>
          <a:xfrm>
            <a:off x="815005" y="4828328"/>
            <a:ext cx="2299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rial" panose="020B0604020202020204" pitchFamily="34" charset="0"/>
              </a:rPr>
              <a:t>c) f(x) = x² - 4</a:t>
            </a:r>
            <a:r>
              <a:rPr lang="pt-BR" sz="2400" b="1" i="0" dirty="0">
                <a:effectLst/>
                <a:latin typeface="arial" panose="020B0604020202020204" pitchFamily="34" charset="0"/>
              </a:rPr>
              <a:t>x</a:t>
            </a:r>
            <a:endParaRPr lang="pt-BR" sz="2400" b="1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62B47D7-0199-A6C9-96AB-1DCC7ACD3666}"/>
              </a:ext>
            </a:extLst>
          </p:cNvPr>
          <p:cNvSpPr txBox="1"/>
          <p:nvPr/>
        </p:nvSpPr>
        <p:spPr>
          <a:xfrm>
            <a:off x="6314662" y="4828328"/>
            <a:ext cx="3014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rial" panose="020B0604020202020204" pitchFamily="34" charset="0"/>
              </a:rPr>
              <a:t>d) f(x) =          </a:t>
            </a:r>
            <a:r>
              <a:rPr lang="pt-BR" sz="2400" b="1" i="0" dirty="0">
                <a:effectLst/>
                <a:latin typeface="arial" panose="020B0604020202020204" pitchFamily="34" charset="0"/>
              </a:rPr>
              <a:t> + 17</a:t>
            </a:r>
            <a:endParaRPr lang="pt-BR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89B2F9D7-C4EE-0103-79CA-2B493F089544}"/>
                  </a:ext>
                </a:extLst>
              </p:cNvPr>
              <p:cNvSpPr txBox="1"/>
              <p:nvPr/>
            </p:nvSpPr>
            <p:spPr>
              <a:xfrm>
                <a:off x="7659757" y="4691591"/>
                <a:ext cx="602974" cy="7351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sz="2800" b="0" i="1" baseline="30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800" dirty="0"/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89B2F9D7-C4EE-0103-79CA-2B493F089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757" y="4691591"/>
                <a:ext cx="602974" cy="735138"/>
              </a:xfrm>
              <a:prstGeom prst="rect">
                <a:avLst/>
              </a:prstGeom>
              <a:blipFill>
                <a:blip r:embed="rId2"/>
                <a:stretch>
                  <a:fillRect t="-7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ixaDeTexto 24">
            <a:extLst>
              <a:ext uri="{FF2B5EF4-FFF2-40B4-BE49-F238E27FC236}">
                <a16:creationId xmlns:a16="http://schemas.microsoft.com/office/drawing/2014/main" id="{EDB8D51F-11E9-4295-7344-4C8A7882E9D6}"/>
              </a:ext>
            </a:extLst>
          </p:cNvPr>
          <p:cNvSpPr txBox="1"/>
          <p:nvPr/>
        </p:nvSpPr>
        <p:spPr>
          <a:xfrm>
            <a:off x="815007" y="4114924"/>
            <a:ext cx="343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a = 2	  b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- 3     c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7</a:t>
            </a:r>
            <a:endParaRPr lang="pt-BR" sz="2400" dirty="0">
              <a:solidFill>
                <a:srgbClr val="C00000"/>
              </a:solidFill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5FE65D3-6945-F4F2-7CCF-275D6CDD7635}"/>
              </a:ext>
            </a:extLst>
          </p:cNvPr>
          <p:cNvSpPr txBox="1"/>
          <p:nvPr/>
        </p:nvSpPr>
        <p:spPr>
          <a:xfrm>
            <a:off x="6433928" y="4109304"/>
            <a:ext cx="343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a = 1	  b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- 5     c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6</a:t>
            </a:r>
            <a:endParaRPr lang="pt-BR" sz="2400" dirty="0">
              <a:solidFill>
                <a:srgbClr val="C00000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31AD574-7D3E-9AC1-818D-C1F399D687B9}"/>
              </a:ext>
            </a:extLst>
          </p:cNvPr>
          <p:cNvSpPr txBox="1"/>
          <p:nvPr/>
        </p:nvSpPr>
        <p:spPr>
          <a:xfrm>
            <a:off x="808381" y="5478416"/>
            <a:ext cx="343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a = 1	  b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- 4     c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0</a:t>
            </a:r>
            <a:endParaRPr lang="pt-BR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EF50CFBA-7A46-860C-F047-E1B9C79DE7D3}"/>
                  </a:ext>
                </a:extLst>
              </p:cNvPr>
              <p:cNvSpPr txBox="1"/>
              <p:nvPr/>
            </p:nvSpPr>
            <p:spPr>
              <a:xfrm>
                <a:off x="6433928" y="5487775"/>
                <a:ext cx="3438940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b="1" dirty="0">
                    <a:solidFill>
                      <a:srgbClr val="C00000"/>
                    </a:solidFill>
                    <a:latin typeface="arial" panose="020B060402020202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pt-BR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pt-BR" sz="2400" b="1" dirty="0">
                    <a:solidFill>
                      <a:srgbClr val="C00000"/>
                    </a:solidFill>
                    <a:latin typeface="arial" panose="020B0604020202020204" pitchFamily="34" charset="0"/>
                  </a:rPr>
                  <a:t>	   b</a:t>
                </a:r>
                <a:r>
                  <a:rPr lang="pt-BR" sz="2400" b="1" dirty="0">
                    <a:latin typeface="arial" panose="020B0604020202020204" pitchFamily="34" charset="0"/>
                  </a:rPr>
                  <a:t> </a:t>
                </a:r>
                <a:r>
                  <a:rPr lang="pt-BR" sz="2400" b="1" dirty="0">
                    <a:solidFill>
                      <a:srgbClr val="C00000"/>
                    </a:solidFill>
                    <a:latin typeface="arial" panose="020B0604020202020204" pitchFamily="34" charset="0"/>
                  </a:rPr>
                  <a:t>= 0     c</a:t>
                </a:r>
                <a:r>
                  <a:rPr lang="pt-BR" sz="2400" b="1" dirty="0">
                    <a:latin typeface="arial" panose="020B0604020202020204" pitchFamily="34" charset="0"/>
                  </a:rPr>
                  <a:t> </a:t>
                </a:r>
                <a:r>
                  <a:rPr lang="pt-BR" sz="2400" b="1" dirty="0">
                    <a:solidFill>
                      <a:srgbClr val="C00000"/>
                    </a:solidFill>
                    <a:latin typeface="arial" panose="020B0604020202020204" pitchFamily="34" charset="0"/>
                  </a:rPr>
                  <a:t>= 17</a:t>
                </a:r>
                <a:endParaRPr lang="pt-BR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EF50CFBA-7A46-860C-F047-E1B9C79DE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928" y="5487775"/>
                <a:ext cx="3438940" cy="712631"/>
              </a:xfrm>
              <a:prstGeom prst="rect">
                <a:avLst/>
              </a:prstGeom>
              <a:blipFill>
                <a:blip r:embed="rId3"/>
                <a:stretch>
                  <a:fillRect l="-2655" b="-34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Quadro 28">
            <a:extLst>
              <a:ext uri="{FF2B5EF4-FFF2-40B4-BE49-F238E27FC236}">
                <a16:creationId xmlns:a16="http://schemas.microsoft.com/office/drawing/2014/main" id="{FEDA87A3-F4CA-F8E7-F7F0-C1583AAB4483}"/>
              </a:ext>
            </a:extLst>
          </p:cNvPr>
          <p:cNvSpPr/>
          <p:nvPr/>
        </p:nvSpPr>
        <p:spPr>
          <a:xfrm>
            <a:off x="3107634" y="5478416"/>
            <a:ext cx="1000540" cy="461687"/>
          </a:xfrm>
          <a:prstGeom prst="frame">
            <a:avLst>
              <a:gd name="adj1" fmla="val 332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0" name="Quadro 29">
            <a:extLst>
              <a:ext uri="{FF2B5EF4-FFF2-40B4-BE49-F238E27FC236}">
                <a16:creationId xmlns:a16="http://schemas.microsoft.com/office/drawing/2014/main" id="{EE77B93C-899F-2A10-48A1-B02D731C76DD}"/>
              </a:ext>
            </a:extLst>
          </p:cNvPr>
          <p:cNvSpPr/>
          <p:nvPr/>
        </p:nvSpPr>
        <p:spPr>
          <a:xfrm>
            <a:off x="7643192" y="5649921"/>
            <a:ext cx="851451" cy="461687"/>
          </a:xfrm>
          <a:prstGeom prst="frame">
            <a:avLst>
              <a:gd name="adj1" fmla="val 332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E6838F3-5B86-9C94-EC42-5531408323E9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81644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3" grpId="0" animBg="1"/>
      <p:bldP spid="2" grpId="0"/>
      <p:bldP spid="5" grpId="0"/>
      <p:bldP spid="8" grpId="0" animBg="1"/>
      <p:bldP spid="9" grpId="0"/>
      <p:bldP spid="12" grpId="0"/>
      <p:bldP spid="13" grpId="0" animBg="1"/>
      <p:bldP spid="17" grpId="0"/>
      <p:bldP spid="18" grpId="0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870B19-8C8C-1DDE-B2EE-026104A334ED}"/>
              </a:ext>
            </a:extLst>
          </p:cNvPr>
          <p:cNvSpPr txBox="1"/>
          <p:nvPr/>
        </p:nvSpPr>
        <p:spPr>
          <a:xfrm>
            <a:off x="2133600" y="318052"/>
            <a:ext cx="6533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Raiz de uma Equação do 2º Grau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0FE8CD8-AC05-26B6-3645-DA8F5E4EC5D2}"/>
              </a:ext>
            </a:extLst>
          </p:cNvPr>
          <p:cNvSpPr txBox="1"/>
          <p:nvPr/>
        </p:nvSpPr>
        <p:spPr>
          <a:xfrm>
            <a:off x="2133600" y="902827"/>
            <a:ext cx="9382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Uma equação do segundo grau possui no máximo duas raízes. Essas raízes podem ser determinadas através da seguinte fórmula, que é conhecida como fórmula de Bhaskara: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EB98F9A-98CC-51C4-39E0-EC99354583F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85" y="2627959"/>
            <a:ext cx="5131394" cy="217695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5A9B19D-387F-033F-66DE-95D8CB1B228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179356"/>
            <a:ext cx="3581900" cy="3362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07A8351-62D2-D648-B26D-2AE9E28424EF}"/>
                  </a:ext>
                </a:extLst>
              </p:cNvPr>
              <p:cNvSpPr txBox="1"/>
              <p:nvPr/>
            </p:nvSpPr>
            <p:spPr>
              <a:xfrm>
                <a:off x="2269549" y="5034879"/>
                <a:ext cx="2928093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pt-BR" sz="4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𝒂𝒄</m:t>
                      </m:r>
                    </m:oMath>
                  </m:oMathPara>
                </a14:m>
                <a:endParaRPr lang="pt-BR" sz="4000" b="1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07A8351-62D2-D648-B26D-2AE9E2842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9549" y="5034879"/>
                <a:ext cx="2928093" cy="721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D5DFF2A6-EA72-2775-AD5D-5BCD9BA1EF3F}"/>
              </a:ext>
            </a:extLst>
          </p:cNvPr>
          <p:cNvCxnSpPr/>
          <p:nvPr/>
        </p:nvCxnSpPr>
        <p:spPr>
          <a:xfrm flipV="1">
            <a:off x="6208295" y="3015916"/>
            <a:ext cx="1427747" cy="41308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9C9601A-D9EC-4A52-FC89-9C096BD25649}"/>
              </a:ext>
            </a:extLst>
          </p:cNvPr>
          <p:cNvCxnSpPr>
            <a:cxnSpLocks/>
          </p:cNvCxnSpPr>
          <p:nvPr/>
        </p:nvCxnSpPr>
        <p:spPr>
          <a:xfrm>
            <a:off x="6195791" y="4067294"/>
            <a:ext cx="1440251" cy="68755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ta: Curva para a Esquerda 18">
            <a:extLst>
              <a:ext uri="{FF2B5EF4-FFF2-40B4-BE49-F238E27FC236}">
                <a16:creationId xmlns:a16="http://schemas.microsoft.com/office/drawing/2014/main" id="{F1C7FC96-D72E-B5D3-E54A-F783B1E7184A}"/>
              </a:ext>
            </a:extLst>
          </p:cNvPr>
          <p:cNvSpPr/>
          <p:nvPr/>
        </p:nvSpPr>
        <p:spPr>
          <a:xfrm>
            <a:off x="5419529" y="3421598"/>
            <a:ext cx="937590" cy="2296076"/>
          </a:xfrm>
          <a:prstGeom prst="curvedLeftArrow">
            <a:avLst>
              <a:gd name="adj1" fmla="val 25000"/>
              <a:gd name="adj2" fmla="val 6310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" name="Círculo: Vazio 3">
            <a:extLst>
              <a:ext uri="{FF2B5EF4-FFF2-40B4-BE49-F238E27FC236}">
                <a16:creationId xmlns:a16="http://schemas.microsoft.com/office/drawing/2014/main" id="{3A6EBF96-9A0D-77B1-562A-ECA4E4CFC1D0}"/>
              </a:ext>
            </a:extLst>
          </p:cNvPr>
          <p:cNvSpPr/>
          <p:nvPr/>
        </p:nvSpPr>
        <p:spPr>
          <a:xfrm>
            <a:off x="3694508" y="2893686"/>
            <a:ext cx="791570" cy="948610"/>
          </a:xfrm>
          <a:prstGeom prst="donut">
            <a:avLst>
              <a:gd name="adj" fmla="val 440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írculo: Vazio 4">
            <a:extLst>
              <a:ext uri="{FF2B5EF4-FFF2-40B4-BE49-F238E27FC236}">
                <a16:creationId xmlns:a16="http://schemas.microsoft.com/office/drawing/2014/main" id="{1C33A0DD-8762-B9D3-54A5-B67988DA9976}"/>
              </a:ext>
            </a:extLst>
          </p:cNvPr>
          <p:cNvSpPr/>
          <p:nvPr/>
        </p:nvSpPr>
        <p:spPr>
          <a:xfrm>
            <a:off x="9662614" y="2225386"/>
            <a:ext cx="692305" cy="790530"/>
          </a:xfrm>
          <a:prstGeom prst="donut">
            <a:avLst>
              <a:gd name="adj" fmla="val 440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6" name="Círculo: Vazio 5">
            <a:extLst>
              <a:ext uri="{FF2B5EF4-FFF2-40B4-BE49-F238E27FC236}">
                <a16:creationId xmlns:a16="http://schemas.microsoft.com/office/drawing/2014/main" id="{7A2CEEB7-0735-EF60-EB1B-FD380E9916AE}"/>
              </a:ext>
            </a:extLst>
          </p:cNvPr>
          <p:cNvSpPr/>
          <p:nvPr/>
        </p:nvSpPr>
        <p:spPr>
          <a:xfrm>
            <a:off x="9758149" y="4174371"/>
            <a:ext cx="596770" cy="790530"/>
          </a:xfrm>
          <a:prstGeom prst="donut">
            <a:avLst>
              <a:gd name="adj" fmla="val 440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CE69173-4B5E-DED1-30D2-9116C52F0A7F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68548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9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B7FBFD4-31B7-D5C5-6EB9-4E03AE3C0B25}"/>
              </a:ext>
            </a:extLst>
          </p:cNvPr>
          <p:cNvSpPr txBox="1"/>
          <p:nvPr/>
        </p:nvSpPr>
        <p:spPr>
          <a:xfrm>
            <a:off x="2174544" y="331700"/>
            <a:ext cx="1660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Exemplo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6915250-2323-0FD8-5613-0BA121EC42E3}"/>
              </a:ext>
            </a:extLst>
          </p:cNvPr>
          <p:cNvSpPr txBox="1"/>
          <p:nvPr/>
        </p:nvSpPr>
        <p:spPr>
          <a:xfrm>
            <a:off x="122491" y="1164368"/>
            <a:ext cx="322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2x² - 9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+ 7</a:t>
            </a:r>
            <a:r>
              <a:rPr lang="pt-BR" sz="3200" b="1" dirty="0">
                <a:latin typeface="arial" panose="020B0604020202020204" pitchFamily="34" charset="0"/>
              </a:rPr>
              <a:t> = 0</a:t>
            </a:r>
            <a:endParaRPr lang="pt-BR" sz="32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EB8D8BC-9370-DDE8-95F9-F5E0D7BBE038}"/>
              </a:ext>
            </a:extLst>
          </p:cNvPr>
          <p:cNvSpPr txBox="1"/>
          <p:nvPr/>
        </p:nvSpPr>
        <p:spPr>
          <a:xfrm>
            <a:off x="205011" y="2019495"/>
            <a:ext cx="343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a = 2	  b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- 9     c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7</a:t>
            </a:r>
            <a:endParaRPr lang="pt-BR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C13720D-8D4C-4538-F732-DE35C62ACB64}"/>
                  </a:ext>
                </a:extLst>
              </p:cNvPr>
              <p:cNvSpPr txBox="1"/>
              <p:nvPr/>
            </p:nvSpPr>
            <p:spPr>
              <a:xfrm>
                <a:off x="187245" y="2751512"/>
                <a:ext cx="2928093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pt-BR" sz="4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𝒂𝒄</m:t>
                      </m:r>
                    </m:oMath>
                  </m:oMathPara>
                </a14:m>
                <a:endParaRPr lang="pt-BR" sz="4000" b="1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C13720D-8D4C-4538-F732-DE35C62AC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45" y="2751512"/>
                <a:ext cx="2928093" cy="7218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AD8DA3B-6DFF-494F-B86B-7585D3A4EF01}"/>
                  </a:ext>
                </a:extLst>
              </p:cNvPr>
              <p:cNvSpPr txBox="1"/>
              <p:nvPr/>
            </p:nvSpPr>
            <p:spPr>
              <a:xfrm>
                <a:off x="122491" y="3588358"/>
                <a:ext cx="2928093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=(−</m:t>
                          </m:r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AD8DA3B-6DFF-494F-B86B-7585D3A4E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91" y="3588358"/>
                <a:ext cx="2928093" cy="721801"/>
              </a:xfrm>
              <a:prstGeom prst="rect">
                <a:avLst/>
              </a:prstGeom>
              <a:blipFill>
                <a:blip r:embed="rId3"/>
                <a:stretch>
                  <a:fillRect r="-38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E9BBAFB-4B80-3CE0-A5CB-0666CE465E97}"/>
                  </a:ext>
                </a:extLst>
              </p:cNvPr>
              <p:cNvSpPr txBox="1"/>
              <p:nvPr/>
            </p:nvSpPr>
            <p:spPr>
              <a:xfrm>
                <a:off x="-341535" y="4400972"/>
                <a:ext cx="368880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t-BR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𝟖𝟏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𝟓𝟔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E9BBAFB-4B80-3CE0-A5CB-0666CE465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41535" y="4400972"/>
                <a:ext cx="3688802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54743B0-4376-6897-02D2-731BC4AF1993}"/>
                  </a:ext>
                </a:extLst>
              </p:cNvPr>
              <p:cNvSpPr txBox="1"/>
              <p:nvPr/>
            </p:nvSpPr>
            <p:spPr>
              <a:xfrm>
                <a:off x="-947555" y="5132989"/>
                <a:ext cx="368880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t-BR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54743B0-4376-6897-02D2-731BC4AF1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47555" y="5132989"/>
                <a:ext cx="3688802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0DAD65E3-B185-56BE-10AD-674393937949}"/>
                  </a:ext>
                </a:extLst>
              </p:cNvPr>
              <p:cNvSpPr txBox="1"/>
              <p:nvPr/>
            </p:nvSpPr>
            <p:spPr>
              <a:xfrm>
                <a:off x="4260805" y="-10176"/>
                <a:ext cx="3298211" cy="14265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4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4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sz="4400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0DAD65E3-B185-56BE-10AD-674393937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805" y="-10176"/>
                <a:ext cx="3298211" cy="14265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2CD0501F-F469-FFF2-4D43-86FEA59C7707}"/>
                  </a:ext>
                </a:extLst>
              </p:cNvPr>
              <p:cNvSpPr txBox="1"/>
              <p:nvPr/>
            </p:nvSpPr>
            <p:spPr>
              <a:xfrm>
                <a:off x="4219444" y="1478305"/>
                <a:ext cx="4557851" cy="14268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e>
                          </m:d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</m:e>
                          </m:rad>
                        </m:num>
                        <m:den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2CD0501F-F469-FFF2-4D43-86FEA59C7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444" y="1478305"/>
                <a:ext cx="4557851" cy="14268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8D7EDC4-0407-DC6A-A198-FD6C1E75CA13}"/>
                  </a:ext>
                </a:extLst>
              </p:cNvPr>
              <p:cNvSpPr txBox="1"/>
              <p:nvPr/>
            </p:nvSpPr>
            <p:spPr>
              <a:xfrm>
                <a:off x="4197055" y="2986158"/>
                <a:ext cx="3246338" cy="14268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</m:e>
                          </m:rad>
                        </m:num>
                        <m:den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8D7EDC4-0407-DC6A-A198-FD6C1E75C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055" y="2986158"/>
                <a:ext cx="3246338" cy="14268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A97C7EB6-1178-2772-034F-AAEE43B337DF}"/>
              </a:ext>
            </a:extLst>
          </p:cNvPr>
          <p:cNvCxnSpPr/>
          <p:nvPr/>
        </p:nvCxnSpPr>
        <p:spPr>
          <a:xfrm>
            <a:off x="4244453" y="0"/>
            <a:ext cx="0" cy="6537278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A3BF2666-6F82-EC89-A153-AFA3CEE6A161}"/>
                  </a:ext>
                </a:extLst>
              </p:cNvPr>
              <p:cNvSpPr txBox="1"/>
              <p:nvPr/>
            </p:nvSpPr>
            <p:spPr>
              <a:xfrm>
                <a:off x="4683240" y="4738974"/>
                <a:ext cx="2537554" cy="1281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A3BF2666-6F82-EC89-A153-AFA3CEE6A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3240" y="4738974"/>
                <a:ext cx="2537554" cy="12814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DDE550E-991F-3A0B-7825-B59AA7A96403}"/>
              </a:ext>
            </a:extLst>
          </p:cNvPr>
          <p:cNvCxnSpPr/>
          <p:nvPr/>
        </p:nvCxnSpPr>
        <p:spPr>
          <a:xfrm>
            <a:off x="8777295" y="0"/>
            <a:ext cx="0" cy="6537278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80C98FE-0DF5-5068-7D4F-4583269B79A2}"/>
                  </a:ext>
                </a:extLst>
              </p:cNvPr>
              <p:cNvSpPr txBox="1"/>
              <p:nvPr/>
            </p:nvSpPr>
            <p:spPr>
              <a:xfrm>
                <a:off x="8840560" y="762019"/>
                <a:ext cx="2926442" cy="7162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f>
                      <m:fPr>
                        <m:ctrlPr>
                          <a:rPr lang="pt-B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pt-B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pt-B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pt-BR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3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pt-BR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pt-BR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pt-BR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80C98FE-0DF5-5068-7D4F-4583269B7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0560" y="762019"/>
                <a:ext cx="2926442" cy="7162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B7AA29A6-DB9E-7215-7E5C-949E071E0D6D}"/>
                  </a:ext>
                </a:extLst>
              </p:cNvPr>
              <p:cNvSpPr txBox="1"/>
              <p:nvPr/>
            </p:nvSpPr>
            <p:spPr>
              <a:xfrm>
                <a:off x="8699543" y="1692435"/>
                <a:ext cx="3492879" cy="8438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′′=</m:t>
                      </m:r>
                      <m:f>
                        <m:fPr>
                          <m:ctrlPr>
                            <a:rPr lang="pt-B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pt-B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pt-B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pt-B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pt-B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pt-B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pt-B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pt-B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pt-BR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B7AA29A6-DB9E-7215-7E5C-949E071E0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543" y="1692435"/>
                <a:ext cx="3492879" cy="8438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6E88086F-B725-6CF5-4DA8-558B8FBB5DFE}"/>
                  </a:ext>
                </a:extLst>
              </p:cNvPr>
              <p:cNvSpPr txBox="1"/>
              <p:nvPr/>
            </p:nvSpPr>
            <p:spPr>
              <a:xfrm>
                <a:off x="9266285" y="3338546"/>
                <a:ext cx="2074992" cy="9716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pt-BR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pt-BR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6E88086F-B725-6CF5-4DA8-558B8FBB5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285" y="3338546"/>
                <a:ext cx="2074992" cy="971613"/>
              </a:xfrm>
              <a:prstGeom prst="rect">
                <a:avLst/>
              </a:prstGeom>
              <a:blipFill>
                <a:blip r:embed="rId12"/>
                <a:stretch>
                  <a:fillRect l="-16176" t="-1258" b="-201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3A8A82CD-A03D-0667-395B-DBE49684B1EC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41991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B7FBFD4-31B7-D5C5-6EB9-4E03AE3C0B25}"/>
              </a:ext>
            </a:extLst>
          </p:cNvPr>
          <p:cNvSpPr txBox="1"/>
          <p:nvPr/>
        </p:nvSpPr>
        <p:spPr>
          <a:xfrm>
            <a:off x="2174543" y="331700"/>
            <a:ext cx="2006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Exemplo 2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6915250-2323-0FD8-5613-0BA121EC42E3}"/>
              </a:ext>
            </a:extLst>
          </p:cNvPr>
          <p:cNvSpPr txBox="1"/>
          <p:nvPr/>
        </p:nvSpPr>
        <p:spPr>
          <a:xfrm>
            <a:off x="53253" y="2197616"/>
            <a:ext cx="253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2x² -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 </a:t>
            </a:r>
            <a:r>
              <a:rPr lang="pt-BR" sz="3200" b="1" dirty="0">
                <a:latin typeface="arial" panose="020B0604020202020204" pitchFamily="34" charset="0"/>
              </a:rPr>
              <a:t>24 = 0</a:t>
            </a:r>
            <a:endParaRPr lang="pt-BR" sz="3200" b="1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1EC3C7-8DFB-2386-EAC1-546C08891B69}"/>
              </a:ext>
            </a:extLst>
          </p:cNvPr>
          <p:cNvSpPr txBox="1"/>
          <p:nvPr/>
        </p:nvSpPr>
        <p:spPr>
          <a:xfrm>
            <a:off x="201111" y="1488987"/>
            <a:ext cx="3293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1º Caso:  </a:t>
            </a:r>
            <a:r>
              <a:rPr lang="pt-BR" sz="3200" dirty="0"/>
              <a:t>b</a:t>
            </a:r>
            <a:r>
              <a:rPr lang="pt-BR" sz="3200" dirty="0">
                <a:latin typeface="arial" panose="020B0604020202020204" pitchFamily="34" charset="0"/>
              </a:rPr>
              <a:t> = 0</a:t>
            </a:r>
            <a:endParaRPr lang="pt-BR" sz="32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355CBB-1192-63D8-A6C0-45FB9758DDFE}"/>
              </a:ext>
            </a:extLst>
          </p:cNvPr>
          <p:cNvSpPr txBox="1"/>
          <p:nvPr/>
        </p:nvSpPr>
        <p:spPr>
          <a:xfrm>
            <a:off x="53253" y="2830158"/>
            <a:ext cx="253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2x² = 24</a:t>
            </a:r>
            <a:endParaRPr lang="pt-BR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BA98A88-C161-670A-E463-5670FA8CB736}"/>
                  </a:ext>
                </a:extLst>
              </p:cNvPr>
              <p:cNvSpPr txBox="1"/>
              <p:nvPr/>
            </p:nvSpPr>
            <p:spPr>
              <a:xfrm>
                <a:off x="69604" y="3606239"/>
                <a:ext cx="2539156" cy="978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>
                    <a:latin typeface="arial" panose="020B0604020202020204" pitchFamily="34" charset="0"/>
                  </a:rPr>
                  <a:t> </a:t>
                </a:r>
                <a:r>
                  <a:rPr lang="pt-BR" sz="36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x²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num>
                      <m:den>
                        <m:r>
                          <a:rPr lang="pt-BR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BA98A88-C161-670A-E463-5670FA8CB7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4" y="3606239"/>
                <a:ext cx="2539156" cy="978538"/>
              </a:xfrm>
              <a:prstGeom prst="rect">
                <a:avLst/>
              </a:prstGeom>
              <a:blipFill>
                <a:blip r:embed="rId2"/>
                <a:stretch>
                  <a:fillRect l="-2878" b="-7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aixaDeTexto 21">
            <a:extLst>
              <a:ext uri="{FF2B5EF4-FFF2-40B4-BE49-F238E27FC236}">
                <a16:creationId xmlns:a16="http://schemas.microsoft.com/office/drawing/2014/main" id="{79D920ED-B009-7C60-3EE5-0DE888E93394}"/>
              </a:ext>
            </a:extLst>
          </p:cNvPr>
          <p:cNvSpPr txBox="1"/>
          <p:nvPr/>
        </p:nvSpPr>
        <p:spPr>
          <a:xfrm>
            <a:off x="53253" y="4708899"/>
            <a:ext cx="253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</a:t>
            </a:r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</a:rPr>
              <a:t>x²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 = 12</a:t>
            </a:r>
            <a:endParaRPr lang="pt-BR" sz="4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32692865-DA25-D135-4567-6A0E3EDBC4D0}"/>
                  </a:ext>
                </a:extLst>
              </p:cNvPr>
              <p:cNvSpPr txBox="1"/>
              <p:nvPr/>
            </p:nvSpPr>
            <p:spPr>
              <a:xfrm>
                <a:off x="16351" y="5416786"/>
                <a:ext cx="3122499" cy="794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>
                    <a:latin typeface="arial" panose="020B0604020202020204" pitchFamily="34" charset="0"/>
                  </a:rPr>
                  <a:t> </a:t>
                </a:r>
                <a:r>
                  <a:rPr lang="pt-BR" sz="36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pt-BR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pt-BR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e>
                    </m:rad>
                  </m:oMath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32692865-DA25-D135-4567-6A0E3EDBC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1" y="5416786"/>
                <a:ext cx="3122499" cy="794448"/>
              </a:xfrm>
              <a:prstGeom prst="rect">
                <a:avLst/>
              </a:prstGeom>
              <a:blipFill>
                <a:blip r:embed="rId3"/>
                <a:stretch>
                  <a:fillRect l="-2539" t="-769" b="-21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23">
            <a:extLst>
              <a:ext uri="{FF2B5EF4-FFF2-40B4-BE49-F238E27FC236}">
                <a16:creationId xmlns:a16="http://schemas.microsoft.com/office/drawing/2014/main" id="{6880E672-E2C8-E362-5D63-4D595A2E480B}"/>
              </a:ext>
            </a:extLst>
          </p:cNvPr>
          <p:cNvSpPr txBox="1"/>
          <p:nvPr/>
        </p:nvSpPr>
        <p:spPr>
          <a:xfrm>
            <a:off x="201111" y="926441"/>
            <a:ext cx="4185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Equações Incompletas</a:t>
            </a:r>
            <a:endParaRPr lang="pt-BR" sz="3200" dirty="0"/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9CDE1AB8-9BC8-8128-BFB9-29EAAC7EB4D6}"/>
              </a:ext>
            </a:extLst>
          </p:cNvPr>
          <p:cNvCxnSpPr/>
          <p:nvPr/>
        </p:nvCxnSpPr>
        <p:spPr>
          <a:xfrm>
            <a:off x="3380409" y="2666828"/>
            <a:ext cx="0" cy="231504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DB1441B-809A-6362-B204-12D9CEF9B3FD}"/>
              </a:ext>
            </a:extLst>
          </p:cNvPr>
          <p:cNvSpPr txBox="1"/>
          <p:nvPr/>
        </p:nvSpPr>
        <p:spPr>
          <a:xfrm>
            <a:off x="2782386" y="2722136"/>
            <a:ext cx="598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FFFF00"/>
                </a:solidFill>
              </a:rPr>
              <a:t>12</a:t>
            </a:r>
          </a:p>
          <a:p>
            <a:r>
              <a:rPr lang="pt-BR" sz="3200" dirty="0">
                <a:solidFill>
                  <a:srgbClr val="FFFF00"/>
                </a:solidFill>
              </a:rPr>
              <a:t>6</a:t>
            </a:r>
          </a:p>
          <a:p>
            <a:r>
              <a:rPr lang="pt-BR" sz="3200" dirty="0">
                <a:solidFill>
                  <a:srgbClr val="FFFF00"/>
                </a:solidFill>
              </a:rPr>
              <a:t>3</a:t>
            </a:r>
          </a:p>
          <a:p>
            <a:r>
              <a:rPr lang="pt-BR" sz="3200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CED1295-5806-36F4-8DB9-0ABA52E6ACBD}"/>
              </a:ext>
            </a:extLst>
          </p:cNvPr>
          <p:cNvSpPr txBox="1"/>
          <p:nvPr/>
        </p:nvSpPr>
        <p:spPr>
          <a:xfrm>
            <a:off x="3494531" y="2722136"/>
            <a:ext cx="598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FFFF00"/>
                </a:solidFill>
              </a:rPr>
              <a:t>2</a:t>
            </a:r>
          </a:p>
          <a:p>
            <a:r>
              <a:rPr lang="pt-BR" sz="3200" dirty="0">
                <a:solidFill>
                  <a:srgbClr val="FFFF00"/>
                </a:solidFill>
              </a:rPr>
              <a:t>2</a:t>
            </a:r>
          </a:p>
          <a:p>
            <a:r>
              <a:rPr lang="pt-BR" sz="3200" dirty="0">
                <a:solidFill>
                  <a:srgbClr val="FFFF00"/>
                </a:solidFill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D6F2D14C-DDB5-1B77-EFAC-5636310B69F2}"/>
                  </a:ext>
                </a:extLst>
              </p:cNvPr>
              <p:cNvSpPr txBox="1"/>
              <p:nvPr/>
            </p:nvSpPr>
            <p:spPr>
              <a:xfrm>
                <a:off x="4384616" y="2237752"/>
                <a:ext cx="3122499" cy="794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>
                    <a:latin typeface="arial" panose="020B0604020202020204" pitchFamily="34" charset="0"/>
                  </a:rPr>
                  <a:t> </a:t>
                </a:r>
                <a:r>
                  <a:rPr lang="pt-BR" sz="36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pt-BR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pt-BR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pt-BR" sz="4000" b="1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pt-B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pt-B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D6F2D14C-DDB5-1B77-EFAC-5636310B6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16" y="2237752"/>
                <a:ext cx="3122499" cy="794448"/>
              </a:xfrm>
              <a:prstGeom prst="rect">
                <a:avLst/>
              </a:prstGeom>
              <a:blipFill>
                <a:blip r:embed="rId4"/>
                <a:stretch>
                  <a:fillRect l="-2344" b="-21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6A60774B-8C43-19BB-60FF-EB6208074D6E}"/>
              </a:ext>
            </a:extLst>
          </p:cNvPr>
          <p:cNvCxnSpPr>
            <a:cxnSpLocks/>
          </p:cNvCxnSpPr>
          <p:nvPr/>
        </p:nvCxnSpPr>
        <p:spPr>
          <a:xfrm flipV="1">
            <a:off x="6400561" y="2416296"/>
            <a:ext cx="286152" cy="21868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E63BDD39-5E8B-C7BD-6B26-AD23372FC2C9}"/>
              </a:ext>
            </a:extLst>
          </p:cNvPr>
          <p:cNvCxnSpPr>
            <a:cxnSpLocks/>
          </p:cNvCxnSpPr>
          <p:nvPr/>
        </p:nvCxnSpPr>
        <p:spPr>
          <a:xfrm flipV="1">
            <a:off x="5775082" y="2416296"/>
            <a:ext cx="478970" cy="3058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F6B04B93-A0D6-B160-6F3E-AA5D4AD8189A}"/>
                  </a:ext>
                </a:extLst>
              </p:cNvPr>
              <p:cNvSpPr txBox="1"/>
              <p:nvPr/>
            </p:nvSpPr>
            <p:spPr>
              <a:xfrm>
                <a:off x="4384616" y="3032200"/>
                <a:ext cx="3122499" cy="765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>
                    <a:latin typeface="arial" panose="020B0604020202020204" pitchFamily="34" charset="0"/>
                  </a:rPr>
                  <a:t> </a:t>
                </a:r>
                <a:r>
                  <a:rPr lang="pt-BR" sz="36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pt-BR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pt-B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pt-BR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F6B04B93-A0D6-B160-6F3E-AA5D4AD81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16" y="3032200"/>
                <a:ext cx="3122499" cy="765915"/>
              </a:xfrm>
              <a:prstGeom prst="rect">
                <a:avLst/>
              </a:prstGeom>
              <a:blipFill>
                <a:blip r:embed="rId5"/>
                <a:stretch>
                  <a:fillRect l="-2344" b="-253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18994B24-38E2-E1CF-0527-20092635EFA4}"/>
              </a:ext>
            </a:extLst>
          </p:cNvPr>
          <p:cNvCxnSpPr/>
          <p:nvPr/>
        </p:nvCxnSpPr>
        <p:spPr>
          <a:xfrm flipV="1">
            <a:off x="6686713" y="2936290"/>
            <a:ext cx="1427747" cy="41308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5502468D-1D83-38D5-9806-1AA8DCA0D855}"/>
              </a:ext>
            </a:extLst>
          </p:cNvPr>
          <p:cNvCxnSpPr>
            <a:cxnSpLocks/>
          </p:cNvCxnSpPr>
          <p:nvPr/>
        </p:nvCxnSpPr>
        <p:spPr>
          <a:xfrm>
            <a:off x="6686713" y="3606239"/>
            <a:ext cx="1440251" cy="68755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862A752D-C251-2998-DBA6-0CB493D01983}"/>
                  </a:ext>
                </a:extLst>
              </p:cNvPr>
              <p:cNvSpPr txBox="1"/>
              <p:nvPr/>
            </p:nvSpPr>
            <p:spPr>
              <a:xfrm>
                <a:off x="8126964" y="2402001"/>
                <a:ext cx="3122499" cy="765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>
                    <a:latin typeface="arial" panose="020B0604020202020204" pitchFamily="34" charset="0"/>
                  </a:rPr>
                  <a:t> </a:t>
                </a:r>
                <a:r>
                  <a:rPr lang="pt-BR" sz="360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x’</a:t>
                </a:r>
                <a:r>
                  <a:rPr lang="pt-BR" sz="320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pt-B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pt-BR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pt-BR" sz="40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862A752D-C251-2998-DBA6-0CB493D01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6964" y="2402001"/>
                <a:ext cx="3122499" cy="765915"/>
              </a:xfrm>
              <a:prstGeom prst="rect">
                <a:avLst/>
              </a:prstGeom>
              <a:blipFill>
                <a:blip r:embed="rId6"/>
                <a:stretch>
                  <a:fillRect l="-2344" b="-277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id="{3F5FF025-6CAE-7C63-70D2-2BCFCD22E672}"/>
                  </a:ext>
                </a:extLst>
              </p:cNvPr>
              <p:cNvSpPr txBox="1"/>
              <p:nvPr/>
            </p:nvSpPr>
            <p:spPr>
              <a:xfrm>
                <a:off x="8126964" y="3757912"/>
                <a:ext cx="3122499" cy="765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>
                    <a:latin typeface="arial" panose="020B0604020202020204" pitchFamily="34" charset="0"/>
                  </a:rPr>
                  <a:t> </a:t>
                </a:r>
                <a:r>
                  <a:rPr lang="pt-BR" sz="360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x’’</a:t>
                </a:r>
                <a:r>
                  <a:rPr lang="pt-BR" sz="320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pt-BR" sz="4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B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pt-BR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pt-BR" sz="40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id="{3F5FF025-6CAE-7C63-70D2-2BCFCD22E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6964" y="3757912"/>
                <a:ext cx="3122499" cy="765915"/>
              </a:xfrm>
              <a:prstGeom prst="rect">
                <a:avLst/>
              </a:prstGeom>
              <a:blipFill>
                <a:blip r:embed="rId7"/>
                <a:stretch>
                  <a:fillRect l="-2344" b="-277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ixaDeTexto 46">
                <a:extLst>
                  <a:ext uri="{FF2B5EF4-FFF2-40B4-BE49-F238E27FC236}">
                    <a16:creationId xmlns:a16="http://schemas.microsoft.com/office/drawing/2014/main" id="{C9AC1230-55D7-9748-0ED0-DD99A11D323E}"/>
                  </a:ext>
                </a:extLst>
              </p:cNvPr>
              <p:cNvSpPr txBox="1"/>
              <p:nvPr/>
            </p:nvSpPr>
            <p:spPr>
              <a:xfrm>
                <a:off x="7243943" y="4883786"/>
                <a:ext cx="4005520" cy="7416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pt-BR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pt-BR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e>
                    </m:rad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,−</m:t>
                    </m:r>
                    <m:r>
                      <a:rPr lang="pt-BR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pt-BR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e>
                    </m:rad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CaixaDeTexto 46">
                <a:extLst>
                  <a:ext uri="{FF2B5EF4-FFF2-40B4-BE49-F238E27FC236}">
                    <a16:creationId xmlns:a16="http://schemas.microsoft.com/office/drawing/2014/main" id="{C9AC1230-55D7-9748-0ED0-DD99A11D3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943" y="4883786"/>
                <a:ext cx="4005520" cy="741613"/>
              </a:xfrm>
              <a:prstGeom prst="rect">
                <a:avLst/>
              </a:prstGeom>
              <a:blipFill>
                <a:blip r:embed="rId8"/>
                <a:stretch>
                  <a:fillRect l="-8371" t="-13934" b="-450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0F94789C-8C9D-4544-6A10-D67C6DCB5668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11473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/>
      <p:bldP spid="22" grpId="0"/>
      <p:bldP spid="23" grpId="0"/>
      <p:bldP spid="27" grpId="0"/>
      <p:bldP spid="28" grpId="0"/>
      <p:bldP spid="30" grpId="0"/>
      <p:bldP spid="37" grpId="0"/>
      <p:bldP spid="45" grpId="0"/>
      <p:bldP spid="46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B7FBFD4-31B7-D5C5-6EB9-4E03AE3C0B25}"/>
              </a:ext>
            </a:extLst>
          </p:cNvPr>
          <p:cNvSpPr txBox="1"/>
          <p:nvPr/>
        </p:nvSpPr>
        <p:spPr>
          <a:xfrm>
            <a:off x="2174543" y="331700"/>
            <a:ext cx="2006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Exemplo 2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6915250-2323-0FD8-5613-0BA121EC42E3}"/>
              </a:ext>
            </a:extLst>
          </p:cNvPr>
          <p:cNvSpPr txBox="1"/>
          <p:nvPr/>
        </p:nvSpPr>
        <p:spPr>
          <a:xfrm>
            <a:off x="53253" y="2197616"/>
            <a:ext cx="253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4x² -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 </a:t>
            </a:r>
            <a:r>
              <a:rPr lang="pt-BR" sz="3200" b="1" dirty="0">
                <a:latin typeface="arial" panose="020B0604020202020204" pitchFamily="34" charset="0"/>
              </a:rPr>
              <a:t>6x = 0</a:t>
            </a:r>
            <a:endParaRPr lang="pt-BR" sz="3200" b="1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A1EC3C7-8DFB-2386-EAC1-546C08891B69}"/>
              </a:ext>
            </a:extLst>
          </p:cNvPr>
          <p:cNvSpPr txBox="1"/>
          <p:nvPr/>
        </p:nvSpPr>
        <p:spPr>
          <a:xfrm>
            <a:off x="201111" y="1488987"/>
            <a:ext cx="3293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2º Caso:  C</a:t>
            </a:r>
            <a:r>
              <a:rPr lang="pt-BR" sz="3200" dirty="0">
                <a:latin typeface="arial" panose="020B0604020202020204" pitchFamily="34" charset="0"/>
              </a:rPr>
              <a:t> = 0</a:t>
            </a:r>
            <a:endParaRPr lang="pt-BR" sz="32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355CBB-1192-63D8-A6C0-45FB9758DDFE}"/>
              </a:ext>
            </a:extLst>
          </p:cNvPr>
          <p:cNvSpPr txBox="1"/>
          <p:nvPr/>
        </p:nvSpPr>
        <p:spPr>
          <a:xfrm>
            <a:off x="53252" y="2830158"/>
            <a:ext cx="2729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2x(2x-3) = 0</a:t>
            </a:r>
            <a:endParaRPr lang="pt-BR" sz="3200" b="1" dirty="0">
              <a:solidFill>
                <a:srgbClr val="FF0000"/>
              </a:solidFill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880E672-E2C8-E362-5D63-4D595A2E480B}"/>
              </a:ext>
            </a:extLst>
          </p:cNvPr>
          <p:cNvSpPr txBox="1"/>
          <p:nvPr/>
        </p:nvSpPr>
        <p:spPr>
          <a:xfrm>
            <a:off x="201111" y="926441"/>
            <a:ext cx="4185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Equações Incompletas</a:t>
            </a:r>
            <a:endParaRPr lang="pt-B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ixaDeTexto 46">
                <a:extLst>
                  <a:ext uri="{FF2B5EF4-FFF2-40B4-BE49-F238E27FC236}">
                    <a16:creationId xmlns:a16="http://schemas.microsoft.com/office/drawing/2014/main" id="{C9AC1230-55D7-9748-0ED0-DD99A11D323E}"/>
                  </a:ext>
                </a:extLst>
              </p:cNvPr>
              <p:cNvSpPr txBox="1"/>
              <p:nvPr/>
            </p:nvSpPr>
            <p:spPr>
              <a:xfrm>
                <a:off x="7243943" y="4883786"/>
                <a:ext cx="2074992" cy="9748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pt-BR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pt-BR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CaixaDeTexto 46">
                <a:extLst>
                  <a:ext uri="{FF2B5EF4-FFF2-40B4-BE49-F238E27FC236}">
                    <a16:creationId xmlns:a16="http://schemas.microsoft.com/office/drawing/2014/main" id="{C9AC1230-55D7-9748-0ED0-DD99A11D3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943" y="4883786"/>
                <a:ext cx="2074992" cy="974819"/>
              </a:xfrm>
              <a:prstGeom prst="rect">
                <a:avLst/>
              </a:prstGeom>
              <a:blipFill>
                <a:blip r:embed="rId2"/>
                <a:stretch>
                  <a:fillRect l="-16129" t="-1250" b="-20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3AF77463-26BA-53DA-01AB-F5C094E3F2E5}"/>
              </a:ext>
            </a:extLst>
          </p:cNvPr>
          <p:cNvSpPr txBox="1"/>
          <p:nvPr/>
        </p:nvSpPr>
        <p:spPr>
          <a:xfrm>
            <a:off x="0" y="3508927"/>
            <a:ext cx="45189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</a:t>
            </a:r>
            <a:r>
              <a:rPr lang="pt-BR" sz="2800" b="1" dirty="0">
                <a:latin typeface="arial" panose="020B0604020202020204" pitchFamily="34" charset="0"/>
              </a:rPr>
              <a:t>Lembrete:</a:t>
            </a:r>
            <a:r>
              <a:rPr lang="pt-BR" sz="3200" b="1" dirty="0">
                <a:latin typeface="arial" panose="020B0604020202020204" pitchFamily="34" charset="0"/>
              </a:rPr>
              <a:t> </a:t>
            </a:r>
          </a:p>
          <a:p>
            <a:r>
              <a:rPr lang="pt-BR" sz="4800" b="1" dirty="0">
                <a:solidFill>
                  <a:srgbClr val="7030A0"/>
                </a:solidFill>
                <a:latin typeface="arial" panose="020B0604020202020204" pitchFamily="34" charset="0"/>
              </a:rPr>
              <a:t>a . b = 0</a:t>
            </a:r>
            <a:endParaRPr lang="pt-BR" sz="4800" b="1" dirty="0">
              <a:solidFill>
                <a:srgbClr val="7030A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7845C37-5D76-5FCC-E1C1-25DFD6F01CA0}"/>
              </a:ext>
            </a:extLst>
          </p:cNvPr>
          <p:cNvSpPr txBox="1"/>
          <p:nvPr/>
        </p:nvSpPr>
        <p:spPr>
          <a:xfrm>
            <a:off x="53252" y="4681739"/>
            <a:ext cx="32934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</a:rPr>
              <a:t>a = 0 </a:t>
            </a:r>
          </a:p>
          <a:p>
            <a:r>
              <a:rPr lang="pt-BR" sz="3600" b="1" dirty="0">
                <a:latin typeface="arial" panose="020B0604020202020204" pitchFamily="34" charset="0"/>
              </a:rPr>
              <a:t>ou </a:t>
            </a:r>
          </a:p>
          <a:p>
            <a:r>
              <a:rPr lang="pt-BR" sz="3600" b="1" dirty="0">
                <a:latin typeface="arial" panose="020B0604020202020204" pitchFamily="34" charset="0"/>
              </a:rPr>
              <a:t>b = 0 </a:t>
            </a:r>
            <a:endParaRPr lang="pt-BR" sz="36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62C7C32-6ACC-9439-D11E-7D6EB7ACBAD4}"/>
              </a:ext>
            </a:extLst>
          </p:cNvPr>
          <p:cNvSpPr txBox="1"/>
          <p:nvPr/>
        </p:nvSpPr>
        <p:spPr>
          <a:xfrm>
            <a:off x="3896547" y="1725241"/>
            <a:ext cx="25391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  </a:t>
            </a:r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</a:rPr>
              <a:t>2x = 0</a:t>
            </a:r>
          </a:p>
          <a:p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</a:rPr>
              <a:t>    ou</a:t>
            </a:r>
          </a:p>
          <a:p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</a:rPr>
              <a:t> (2x-3) = 0</a:t>
            </a:r>
            <a:endParaRPr lang="pt-BR" sz="3600" b="1" dirty="0">
              <a:solidFill>
                <a:srgbClr val="FF0000"/>
              </a:solidFill>
            </a:endParaRPr>
          </a:p>
        </p:txBody>
      </p:sp>
      <p:sp>
        <p:nvSpPr>
          <p:cNvPr id="8" name="Seta: para a Direita Listrada 7">
            <a:extLst>
              <a:ext uri="{FF2B5EF4-FFF2-40B4-BE49-F238E27FC236}">
                <a16:creationId xmlns:a16="http://schemas.microsoft.com/office/drawing/2014/main" id="{736D7DD5-007D-212D-A6DD-C32EEA80D4D1}"/>
              </a:ext>
            </a:extLst>
          </p:cNvPr>
          <p:cNvSpPr/>
          <p:nvPr/>
        </p:nvSpPr>
        <p:spPr>
          <a:xfrm>
            <a:off x="5764695" y="1889807"/>
            <a:ext cx="556591" cy="307809"/>
          </a:xfrm>
          <a:prstGeom prst="stripedRightArrow">
            <a:avLst/>
          </a:prstGeom>
          <a:solidFill>
            <a:srgbClr val="FF2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99FF8F0-F45E-8E9E-DAB0-7956CB7994CD}"/>
              </a:ext>
            </a:extLst>
          </p:cNvPr>
          <p:cNvSpPr txBox="1"/>
          <p:nvPr/>
        </p:nvSpPr>
        <p:spPr>
          <a:xfrm>
            <a:off x="6342535" y="1658990"/>
            <a:ext cx="16220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rgbClr val="FF0000"/>
                </a:solidFill>
              </a:rPr>
              <a:t>X’</a:t>
            </a:r>
            <a:r>
              <a:rPr lang="pt-BR" sz="4400" b="1" dirty="0">
                <a:solidFill>
                  <a:srgbClr val="FF0000"/>
                </a:solidFill>
                <a:latin typeface="arial" panose="020B0604020202020204" pitchFamily="34" charset="0"/>
              </a:rPr>
              <a:t> = </a:t>
            </a:r>
            <a:r>
              <a:rPr lang="pt-BR" sz="44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228BE6D-942C-60FA-8476-7BBE23294207}"/>
              </a:ext>
            </a:extLst>
          </p:cNvPr>
          <p:cNvSpPr txBox="1"/>
          <p:nvPr/>
        </p:nvSpPr>
        <p:spPr>
          <a:xfrm>
            <a:off x="4126369" y="3644133"/>
            <a:ext cx="22161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</a:rPr>
              <a:t>2x-3 = 0</a:t>
            </a:r>
            <a:endParaRPr lang="pt-BR" sz="36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101421A-0521-8C02-92F0-E6E964FDF5C1}"/>
              </a:ext>
            </a:extLst>
          </p:cNvPr>
          <p:cNvSpPr txBox="1"/>
          <p:nvPr/>
        </p:nvSpPr>
        <p:spPr>
          <a:xfrm>
            <a:off x="4126369" y="4238250"/>
            <a:ext cx="22161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</a:rPr>
              <a:t>2x = 3</a:t>
            </a:r>
            <a:endParaRPr lang="pt-B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BE93C616-BE45-DBFD-1F10-F23264CAEB3C}"/>
                  </a:ext>
                </a:extLst>
              </p:cNvPr>
              <p:cNvSpPr txBox="1"/>
              <p:nvPr/>
            </p:nvSpPr>
            <p:spPr>
              <a:xfrm>
                <a:off x="4126369" y="4926360"/>
                <a:ext cx="2216166" cy="978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4000" b="1" dirty="0">
                    <a:solidFill>
                      <a:srgbClr val="FF0000"/>
                    </a:solidFill>
                  </a:rPr>
                  <a:t>X’’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pt-BR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BE93C616-BE45-DBFD-1F10-F23264CAE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369" y="4926360"/>
                <a:ext cx="2216166" cy="978538"/>
              </a:xfrm>
              <a:prstGeom prst="rect">
                <a:avLst/>
              </a:prstGeom>
              <a:blipFill>
                <a:blip r:embed="rId3"/>
                <a:stretch>
                  <a:fillRect l="-9917" b="-130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2E5EF21A-75E5-F5EE-9994-6FED2688587D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59130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47" grpId="0"/>
      <p:bldP spid="3" grpId="0"/>
      <p:bldP spid="6" grpId="0"/>
      <p:bldP spid="7" grpId="0"/>
      <p:bldP spid="8" grpId="0" animBg="1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AD5D7B7-8AF4-87D2-FBD2-18FA74249C13}"/>
                  </a:ext>
                </a:extLst>
              </p:cNvPr>
              <p:cNvSpPr txBox="1"/>
              <p:nvPr/>
            </p:nvSpPr>
            <p:spPr>
              <a:xfrm>
                <a:off x="2199861" y="238539"/>
                <a:ext cx="3405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/>
                  <a:t>Discriminante</a:t>
                </a:r>
                <a:r>
                  <a:rPr lang="pt-BR" dirty="0"/>
                  <a:t> </a:t>
                </a:r>
                <a:r>
                  <a:rPr lang="pt-BR" sz="3200" b="1" dirty="0"/>
                  <a:t>( </a:t>
                </a:r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)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AD5D7B7-8AF4-87D2-FBD2-18FA74249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861" y="238539"/>
                <a:ext cx="3405809" cy="584775"/>
              </a:xfrm>
              <a:prstGeom prst="rect">
                <a:avLst/>
              </a:prstGeom>
              <a:blipFill>
                <a:blip r:embed="rId2"/>
                <a:stretch>
                  <a:fillRect l="-4651" t="-12500" b="-343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53D3344-F970-9B81-C934-2FDBFA513131}"/>
                  </a:ext>
                </a:extLst>
              </p:cNvPr>
              <p:cNvSpPr/>
              <p:nvPr/>
            </p:nvSpPr>
            <p:spPr>
              <a:xfrm>
                <a:off x="715616" y="1099930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&gt; 0  a equação possui duas raízes reais e diferentes</a:t>
                </a:r>
              </a:p>
            </p:txBody>
          </p:sp>
        </mc:Choice>
        <mc:Fallback xmlns="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53D3344-F970-9B81-C934-2FDBFA513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6" y="1099930"/>
                <a:ext cx="9634331" cy="584775"/>
              </a:xfrm>
              <a:prstGeom prst="rect">
                <a:avLst/>
              </a:prstGeom>
              <a:blipFill>
                <a:blip r:embed="rId3"/>
                <a:stretch>
                  <a:fillRect t="-10204" b="-33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5A1615D7-F94E-2B45-5665-DE09FCA1C272}"/>
                  </a:ext>
                </a:extLst>
              </p:cNvPr>
              <p:cNvSpPr/>
              <p:nvPr/>
            </p:nvSpPr>
            <p:spPr>
              <a:xfrm>
                <a:off x="715616" y="1961321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= 0  a equação possui duas raízes reais e iguais</a:t>
                </a: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5A1615D7-F94E-2B45-5665-DE09FCA1C2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6" y="1961321"/>
                <a:ext cx="9634331" cy="584775"/>
              </a:xfrm>
              <a:prstGeom prst="rect">
                <a:avLst/>
              </a:prstGeom>
              <a:blipFill>
                <a:blip r:embed="rId4"/>
                <a:stretch>
                  <a:fillRect t="-11224" b="-326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8F92BFCF-A470-28AF-CC78-7F9E768CC032}"/>
                  </a:ext>
                </a:extLst>
              </p:cNvPr>
              <p:cNvSpPr/>
              <p:nvPr/>
            </p:nvSpPr>
            <p:spPr>
              <a:xfrm>
                <a:off x="715616" y="2872408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&lt; 0  a equação não possui raízes reais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8F92BFCF-A470-28AF-CC78-7F9E768CC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6" y="2872408"/>
                <a:ext cx="9634331" cy="584775"/>
              </a:xfrm>
              <a:prstGeom prst="rect">
                <a:avLst/>
              </a:prstGeom>
              <a:blipFill>
                <a:blip r:embed="rId5"/>
                <a:stretch>
                  <a:fillRect t="-10204" b="-33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1C8FF61A-0F7E-D053-4550-12FB6C08BD93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9448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AD5D7B7-8AF4-87D2-FBD2-18FA74249C13}"/>
                  </a:ext>
                </a:extLst>
              </p:cNvPr>
              <p:cNvSpPr txBox="1"/>
              <p:nvPr/>
            </p:nvSpPr>
            <p:spPr>
              <a:xfrm>
                <a:off x="2199861" y="238539"/>
                <a:ext cx="3405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/>
                  <a:t>Discriminante</a:t>
                </a:r>
                <a:r>
                  <a:rPr lang="pt-BR" dirty="0"/>
                  <a:t> </a:t>
                </a:r>
                <a:r>
                  <a:rPr lang="pt-BR" sz="3200" b="1" dirty="0"/>
                  <a:t>( </a:t>
                </a:r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)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AD5D7B7-8AF4-87D2-FBD2-18FA74249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861" y="238539"/>
                <a:ext cx="3405809" cy="584775"/>
              </a:xfrm>
              <a:prstGeom prst="rect">
                <a:avLst/>
              </a:prstGeom>
              <a:blipFill>
                <a:blip r:embed="rId2"/>
                <a:stretch>
                  <a:fillRect l="-4651" t="-12500" b="-343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53D3344-F970-9B81-C934-2FDBFA513131}"/>
                  </a:ext>
                </a:extLst>
              </p:cNvPr>
              <p:cNvSpPr/>
              <p:nvPr/>
            </p:nvSpPr>
            <p:spPr>
              <a:xfrm>
                <a:off x="715616" y="1099930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&gt; 0  a equação possui duas raízes reais e diferentes</a:t>
                </a:r>
              </a:p>
            </p:txBody>
          </p:sp>
        </mc:Choice>
        <mc:Fallback xmlns="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53D3344-F970-9B81-C934-2FDBFA513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6" y="1099930"/>
                <a:ext cx="9634331" cy="584775"/>
              </a:xfrm>
              <a:prstGeom prst="rect">
                <a:avLst/>
              </a:prstGeom>
              <a:blipFill>
                <a:blip r:embed="rId3"/>
                <a:stretch>
                  <a:fillRect t="-10204" b="-33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5A1615D7-F94E-2B45-5665-DE09FCA1C272}"/>
                  </a:ext>
                </a:extLst>
              </p:cNvPr>
              <p:cNvSpPr/>
              <p:nvPr/>
            </p:nvSpPr>
            <p:spPr>
              <a:xfrm>
                <a:off x="-7080847" y="-1232475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= 0  a equação possui duas raízes reais e iguais</a:t>
                </a: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5A1615D7-F94E-2B45-5665-DE09FCA1C2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80847" y="-1232475"/>
                <a:ext cx="9634331" cy="584775"/>
              </a:xfrm>
              <a:prstGeom prst="rect">
                <a:avLst/>
              </a:prstGeom>
              <a:blipFill>
                <a:blip r:embed="rId4"/>
                <a:stretch>
                  <a:fillRect t="-11224" b="-326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8F92BFCF-A470-28AF-CC78-7F9E768CC032}"/>
                  </a:ext>
                </a:extLst>
              </p:cNvPr>
              <p:cNvSpPr/>
              <p:nvPr/>
            </p:nvSpPr>
            <p:spPr>
              <a:xfrm>
                <a:off x="9233974" y="-1524863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&lt; 0  a equação não possui raízes reais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8F92BFCF-A470-28AF-CC78-7F9E768CC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974" y="-1524863"/>
                <a:ext cx="9634331" cy="584775"/>
              </a:xfrm>
              <a:prstGeom prst="rect">
                <a:avLst/>
              </a:prstGeom>
              <a:blipFill>
                <a:blip r:embed="rId5"/>
                <a:stretch>
                  <a:fillRect t="-11224" b="-326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517976B-0F56-485A-AE10-9DC62DE480AF}"/>
                  </a:ext>
                </a:extLst>
              </p:cNvPr>
              <p:cNvSpPr txBox="1"/>
              <p:nvPr/>
            </p:nvSpPr>
            <p:spPr>
              <a:xfrm>
                <a:off x="604554" y="2570944"/>
                <a:ext cx="3298211" cy="14265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4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4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sz="44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517976B-0F56-485A-AE10-9DC62DE48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54" y="2570944"/>
                <a:ext cx="3298211" cy="14265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3507D06-CF5B-E315-B193-FF5A8F89CFC5}"/>
                  </a:ext>
                </a:extLst>
              </p:cNvPr>
              <p:cNvSpPr txBox="1"/>
              <p:nvPr/>
            </p:nvSpPr>
            <p:spPr>
              <a:xfrm>
                <a:off x="5333775" y="2945662"/>
                <a:ext cx="257833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′,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′′}</m:t>
                    </m:r>
                  </m:oMath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3507D06-CF5B-E315-B193-FF5A8F89C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775" y="2945662"/>
                <a:ext cx="2578335" cy="677108"/>
              </a:xfrm>
              <a:prstGeom prst="rect">
                <a:avLst/>
              </a:prstGeom>
              <a:blipFill>
                <a:blip r:embed="rId7"/>
                <a:stretch>
                  <a:fillRect l="-13239" t="-25225" b="-495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16C5A4E7-B183-1C88-2CD2-3316ABBA015F}"/>
              </a:ext>
            </a:extLst>
          </p:cNvPr>
          <p:cNvSpPr/>
          <p:nvPr/>
        </p:nvSpPr>
        <p:spPr>
          <a:xfrm>
            <a:off x="4078705" y="3164305"/>
            <a:ext cx="938463" cy="264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55E18E0-C4F1-0C18-E8C4-C1F999D81F46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022414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AD5D7B7-8AF4-87D2-FBD2-18FA74249C13}"/>
                  </a:ext>
                </a:extLst>
              </p:cNvPr>
              <p:cNvSpPr txBox="1"/>
              <p:nvPr/>
            </p:nvSpPr>
            <p:spPr>
              <a:xfrm>
                <a:off x="2199861" y="238539"/>
                <a:ext cx="3405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/>
                  <a:t>Discriminante</a:t>
                </a:r>
                <a:r>
                  <a:rPr lang="pt-BR" dirty="0"/>
                  <a:t> </a:t>
                </a:r>
                <a:r>
                  <a:rPr lang="pt-BR" sz="3200" b="1" dirty="0"/>
                  <a:t>( </a:t>
                </a:r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)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AD5D7B7-8AF4-87D2-FBD2-18FA74249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861" y="238539"/>
                <a:ext cx="3405809" cy="584775"/>
              </a:xfrm>
              <a:prstGeom prst="rect">
                <a:avLst/>
              </a:prstGeom>
              <a:blipFill>
                <a:blip r:embed="rId2"/>
                <a:stretch>
                  <a:fillRect l="-4651" t="-12500" b="-343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53D3344-F970-9B81-C934-2FDBFA513131}"/>
                  </a:ext>
                </a:extLst>
              </p:cNvPr>
              <p:cNvSpPr/>
              <p:nvPr/>
            </p:nvSpPr>
            <p:spPr>
              <a:xfrm>
                <a:off x="12675006" y="1220246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&gt; 0  a equação possui duas raízes reais e diferentes</a:t>
                </a:r>
              </a:p>
            </p:txBody>
          </p:sp>
        </mc:Choice>
        <mc:Fallback xmlns="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53D3344-F970-9B81-C934-2FDBFA513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5006" y="1220246"/>
                <a:ext cx="9634331" cy="584775"/>
              </a:xfrm>
              <a:prstGeom prst="rect">
                <a:avLst/>
              </a:prstGeom>
              <a:blipFill>
                <a:blip r:embed="rId3"/>
                <a:stretch>
                  <a:fillRect t="-10204" b="-33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5A1615D7-F94E-2B45-5665-DE09FCA1C272}"/>
                  </a:ext>
                </a:extLst>
              </p:cNvPr>
              <p:cNvSpPr/>
              <p:nvPr/>
            </p:nvSpPr>
            <p:spPr>
              <a:xfrm>
                <a:off x="788504" y="1002070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= 0  a equação possui duas raízes reais e iguais</a:t>
                </a: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5A1615D7-F94E-2B45-5665-DE09FCA1C2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" y="1002070"/>
                <a:ext cx="9634331" cy="584775"/>
              </a:xfrm>
              <a:prstGeom prst="rect">
                <a:avLst/>
              </a:prstGeom>
              <a:blipFill>
                <a:blip r:embed="rId4"/>
                <a:stretch>
                  <a:fillRect t="-10204" b="-33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8F92BFCF-A470-28AF-CC78-7F9E768CC032}"/>
                  </a:ext>
                </a:extLst>
              </p:cNvPr>
              <p:cNvSpPr/>
              <p:nvPr/>
            </p:nvSpPr>
            <p:spPr>
              <a:xfrm>
                <a:off x="9233974" y="-1524863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&lt; 0  a equação não possui raízes reais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8F92BFCF-A470-28AF-CC78-7F9E768CC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974" y="-1524863"/>
                <a:ext cx="9634331" cy="584775"/>
              </a:xfrm>
              <a:prstGeom prst="rect">
                <a:avLst/>
              </a:prstGeom>
              <a:blipFill>
                <a:blip r:embed="rId5"/>
                <a:stretch>
                  <a:fillRect t="-11224" b="-326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517976B-0F56-485A-AE10-9DC62DE480AF}"/>
                  </a:ext>
                </a:extLst>
              </p:cNvPr>
              <p:cNvSpPr txBox="1"/>
              <p:nvPr/>
            </p:nvSpPr>
            <p:spPr>
              <a:xfrm>
                <a:off x="604554" y="2570944"/>
                <a:ext cx="3298211" cy="14265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4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4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sz="44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517976B-0F56-485A-AE10-9DC62DE48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54" y="2570944"/>
                <a:ext cx="3298211" cy="14265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3507D06-CF5B-E315-B193-FF5A8F89CFC5}"/>
                  </a:ext>
                </a:extLst>
              </p:cNvPr>
              <p:cNvSpPr txBox="1"/>
              <p:nvPr/>
            </p:nvSpPr>
            <p:spPr>
              <a:xfrm>
                <a:off x="5333775" y="2945662"/>
                <a:ext cx="1605824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3507D06-CF5B-E315-B193-FF5A8F89C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775" y="2945662"/>
                <a:ext cx="1605824" cy="677108"/>
              </a:xfrm>
              <a:prstGeom prst="rect">
                <a:avLst/>
              </a:prstGeom>
              <a:blipFill>
                <a:blip r:embed="rId7"/>
                <a:stretch>
                  <a:fillRect l="-21293" t="-25225" b="-495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16C5A4E7-B183-1C88-2CD2-3316ABBA015F}"/>
              </a:ext>
            </a:extLst>
          </p:cNvPr>
          <p:cNvSpPr/>
          <p:nvPr/>
        </p:nvSpPr>
        <p:spPr>
          <a:xfrm>
            <a:off x="4078705" y="3164305"/>
            <a:ext cx="938463" cy="264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F8367A7-D067-1870-E279-A91C98B6590B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234590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AD5D7B7-8AF4-87D2-FBD2-18FA74249C13}"/>
                  </a:ext>
                </a:extLst>
              </p:cNvPr>
              <p:cNvSpPr txBox="1"/>
              <p:nvPr/>
            </p:nvSpPr>
            <p:spPr>
              <a:xfrm>
                <a:off x="2199861" y="238539"/>
                <a:ext cx="34058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/>
                  <a:t>Discriminante</a:t>
                </a:r>
                <a:r>
                  <a:rPr lang="pt-BR" dirty="0"/>
                  <a:t> </a:t>
                </a:r>
                <a:r>
                  <a:rPr lang="pt-BR" sz="3200" b="1" dirty="0"/>
                  <a:t>( </a:t>
                </a:r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)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AD5D7B7-8AF4-87D2-FBD2-18FA74249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861" y="238539"/>
                <a:ext cx="3405809" cy="584775"/>
              </a:xfrm>
              <a:prstGeom prst="rect">
                <a:avLst/>
              </a:prstGeom>
              <a:blipFill>
                <a:blip r:embed="rId2"/>
                <a:stretch>
                  <a:fillRect l="-4651" t="-12500" b="-343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53D3344-F970-9B81-C934-2FDBFA513131}"/>
                  </a:ext>
                </a:extLst>
              </p:cNvPr>
              <p:cNvSpPr/>
              <p:nvPr/>
            </p:nvSpPr>
            <p:spPr>
              <a:xfrm>
                <a:off x="12675006" y="1220246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&gt; 0  a equação possui duas raízes reais e diferentes</a:t>
                </a:r>
              </a:p>
            </p:txBody>
          </p:sp>
        </mc:Choice>
        <mc:Fallback xmlns="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53D3344-F970-9B81-C934-2FDBFA513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5006" y="1220246"/>
                <a:ext cx="9634331" cy="584775"/>
              </a:xfrm>
              <a:prstGeom prst="rect">
                <a:avLst/>
              </a:prstGeom>
              <a:blipFill>
                <a:blip r:embed="rId3"/>
                <a:stretch>
                  <a:fillRect t="-10204" b="-33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5A1615D7-F94E-2B45-5665-DE09FCA1C272}"/>
                  </a:ext>
                </a:extLst>
              </p:cNvPr>
              <p:cNvSpPr/>
              <p:nvPr/>
            </p:nvSpPr>
            <p:spPr>
              <a:xfrm>
                <a:off x="-10396330" y="1220246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= 0  a equação possui duas raízes reais e iguais</a:t>
                </a: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5A1615D7-F94E-2B45-5665-DE09FCA1C2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96330" y="1220246"/>
                <a:ext cx="9634331" cy="584775"/>
              </a:xfrm>
              <a:prstGeom prst="rect">
                <a:avLst/>
              </a:prstGeom>
              <a:blipFill>
                <a:blip r:embed="rId4"/>
                <a:stretch>
                  <a:fillRect t="-10204" b="-33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8F92BFCF-A470-28AF-CC78-7F9E768CC032}"/>
                  </a:ext>
                </a:extLst>
              </p:cNvPr>
              <p:cNvSpPr/>
              <p:nvPr/>
            </p:nvSpPr>
            <p:spPr>
              <a:xfrm>
                <a:off x="788504" y="1116647"/>
                <a:ext cx="9634331" cy="5847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BR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pt-BR" sz="3200" b="1" dirty="0"/>
                  <a:t> &lt; 0  a equação não possui raízes reais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8F92BFCF-A470-28AF-CC78-7F9E768CC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" y="1116647"/>
                <a:ext cx="9634331" cy="584775"/>
              </a:xfrm>
              <a:prstGeom prst="rect">
                <a:avLst/>
              </a:prstGeom>
              <a:blipFill>
                <a:blip r:embed="rId5"/>
                <a:stretch>
                  <a:fillRect t="-10204" b="-33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517976B-0F56-485A-AE10-9DC62DE480AF}"/>
                  </a:ext>
                </a:extLst>
              </p:cNvPr>
              <p:cNvSpPr txBox="1"/>
              <p:nvPr/>
            </p:nvSpPr>
            <p:spPr>
              <a:xfrm>
                <a:off x="604554" y="2570944"/>
                <a:ext cx="3298211" cy="14265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4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4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sz="44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517976B-0F56-485A-AE10-9DC62DE48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54" y="2570944"/>
                <a:ext cx="3298211" cy="14265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3507D06-CF5B-E315-B193-FF5A8F89CFC5}"/>
                  </a:ext>
                </a:extLst>
              </p:cNvPr>
              <p:cNvSpPr txBox="1"/>
              <p:nvPr/>
            </p:nvSpPr>
            <p:spPr>
              <a:xfrm>
                <a:off x="5333775" y="2945662"/>
                <a:ext cx="1530484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  }</m:t>
                    </m:r>
                  </m:oMath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3507D06-CF5B-E315-B193-FF5A8F89C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775" y="2945662"/>
                <a:ext cx="1530484" cy="677108"/>
              </a:xfrm>
              <a:prstGeom prst="rect">
                <a:avLst/>
              </a:prstGeom>
              <a:blipFill>
                <a:blip r:embed="rId7"/>
                <a:stretch>
                  <a:fillRect l="-22311" t="-25225" b="-495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16C5A4E7-B183-1C88-2CD2-3316ABBA015F}"/>
              </a:ext>
            </a:extLst>
          </p:cNvPr>
          <p:cNvSpPr/>
          <p:nvPr/>
        </p:nvSpPr>
        <p:spPr>
          <a:xfrm>
            <a:off x="4078705" y="3164305"/>
            <a:ext cx="938463" cy="264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081EB15F-490B-504C-5CDA-DEAB65C5B594}"/>
                  </a:ext>
                </a:extLst>
              </p:cNvPr>
              <p:cNvSpPr txBox="1"/>
              <p:nvPr/>
            </p:nvSpPr>
            <p:spPr>
              <a:xfrm>
                <a:off x="8120795" y="2822551"/>
                <a:ext cx="1707712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6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pt-BR" sz="6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pt-BR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081EB15F-490B-504C-5CDA-DEAB65C5B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0795" y="2822551"/>
                <a:ext cx="1707712" cy="923330"/>
              </a:xfrm>
              <a:prstGeom prst="rect">
                <a:avLst/>
              </a:prstGeom>
              <a:blipFill>
                <a:blip r:embed="rId8"/>
                <a:stretch>
                  <a:fillRect l="-19643" b="-304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8146F985-6360-D821-0186-D6A8259F85EF}"/>
              </a:ext>
            </a:extLst>
          </p:cNvPr>
          <p:cNvSpPr txBox="1"/>
          <p:nvPr/>
        </p:nvSpPr>
        <p:spPr>
          <a:xfrm>
            <a:off x="7089847" y="2945662"/>
            <a:ext cx="1256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E7DABB5-6C4A-B135-B00C-E759D1682B6F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042102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2174543" y="331700"/>
            <a:ext cx="2006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Exemplo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772197" y="1188431"/>
            <a:ext cx="322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4x² - 4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+ 1</a:t>
            </a:r>
            <a:r>
              <a:rPr lang="pt-BR" sz="3200" b="1" dirty="0">
                <a:latin typeface="arial" panose="020B0604020202020204" pitchFamily="34" charset="0"/>
              </a:rPr>
              <a:t> = 0</a:t>
            </a:r>
            <a:endParaRPr lang="pt-BR" sz="32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28AB0F1-5C9E-BA85-685E-BAB861BCE45B}"/>
              </a:ext>
            </a:extLst>
          </p:cNvPr>
          <p:cNvSpPr txBox="1"/>
          <p:nvPr/>
        </p:nvSpPr>
        <p:spPr>
          <a:xfrm>
            <a:off x="558033" y="2045162"/>
            <a:ext cx="343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a = 4	  b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- 4     c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1</a:t>
            </a:r>
            <a:endParaRPr lang="pt-BR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B1C5638-BDED-4341-419E-6E6D27A821D3}"/>
                  </a:ext>
                </a:extLst>
              </p:cNvPr>
              <p:cNvSpPr txBox="1"/>
              <p:nvPr/>
            </p:nvSpPr>
            <p:spPr>
              <a:xfrm>
                <a:off x="494702" y="2707199"/>
                <a:ext cx="2928093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pt-BR" sz="4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𝒂𝒄</m:t>
                      </m:r>
                    </m:oMath>
                  </m:oMathPara>
                </a14:m>
                <a:endParaRPr lang="pt-BR" sz="4000" b="1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B1C5638-BDED-4341-419E-6E6D27A82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2" y="2707199"/>
                <a:ext cx="2928093" cy="7218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7642820-A58B-E495-B1C3-9721FA684FBF}"/>
                  </a:ext>
                </a:extLst>
              </p:cNvPr>
              <p:cNvSpPr txBox="1"/>
              <p:nvPr/>
            </p:nvSpPr>
            <p:spPr>
              <a:xfrm>
                <a:off x="494701" y="3629372"/>
                <a:ext cx="2928093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=(−</m:t>
                          </m:r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7642820-A58B-E495-B1C3-9721FA684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1" y="3629372"/>
                <a:ext cx="2928093" cy="721801"/>
              </a:xfrm>
              <a:prstGeom prst="rect">
                <a:avLst/>
              </a:prstGeom>
              <a:blipFill>
                <a:blip r:embed="rId3"/>
                <a:stretch>
                  <a:fillRect r="-381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B8F41CE-33E3-42EE-76C2-F55CFDCAB84E}"/>
                  </a:ext>
                </a:extLst>
              </p:cNvPr>
              <p:cNvSpPr txBox="1"/>
              <p:nvPr/>
            </p:nvSpPr>
            <p:spPr>
              <a:xfrm>
                <a:off x="494700" y="4551545"/>
                <a:ext cx="292809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t-BR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B8F41CE-33E3-42EE-76C2-F55CFDCAB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0" y="4551545"/>
                <a:ext cx="2928093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7C5794F0-C1E4-9D51-E21C-D719C7A604E7}"/>
                  </a:ext>
                </a:extLst>
              </p:cNvPr>
              <p:cNvSpPr txBox="1"/>
              <p:nvPr/>
            </p:nvSpPr>
            <p:spPr>
              <a:xfrm>
                <a:off x="494700" y="5259431"/>
                <a:ext cx="292809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t-BR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7C5794F0-C1E4-9D51-E21C-D719C7A60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0" y="5259431"/>
                <a:ext cx="2928093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0C9DC88-84A2-C1E2-37E5-4C7BC0065D98}"/>
                  </a:ext>
                </a:extLst>
              </p:cNvPr>
              <p:cNvSpPr txBox="1"/>
              <p:nvPr/>
            </p:nvSpPr>
            <p:spPr>
              <a:xfrm>
                <a:off x="6719246" y="331700"/>
                <a:ext cx="3298211" cy="14265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4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4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4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4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sz="44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0C9DC88-84A2-C1E2-37E5-4C7BC0065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246" y="331700"/>
                <a:ext cx="3298211" cy="14265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9468CBDA-89E8-DE31-6484-71F9DEF3914B}"/>
                  </a:ext>
                </a:extLst>
              </p:cNvPr>
              <p:cNvSpPr txBox="1"/>
              <p:nvPr/>
            </p:nvSpPr>
            <p:spPr>
              <a:xfrm>
                <a:off x="6229871" y="1888845"/>
                <a:ext cx="4219617" cy="14199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</m:d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rad>
                        </m:num>
                        <m:den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9468CBDA-89E8-DE31-6484-71F9DEF39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871" y="1888845"/>
                <a:ext cx="4219617" cy="14199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3E17911F-7256-2B27-AB67-95487A76A85C}"/>
                  </a:ext>
                </a:extLst>
              </p:cNvPr>
              <p:cNvSpPr txBox="1"/>
              <p:nvPr/>
            </p:nvSpPr>
            <p:spPr>
              <a:xfrm>
                <a:off x="6096000" y="3637833"/>
                <a:ext cx="2537554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3E17911F-7256-2B27-AB67-95487A76A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637833"/>
                <a:ext cx="2537554" cy="126765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781C947-8294-854C-A14C-7FCDD095D418}"/>
                  </a:ext>
                </a:extLst>
              </p:cNvPr>
              <p:cNvSpPr txBox="1"/>
              <p:nvPr/>
            </p:nvSpPr>
            <p:spPr>
              <a:xfrm>
                <a:off x="8368351" y="3629372"/>
                <a:ext cx="2174543" cy="1246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pt-BR" sz="4000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781C947-8294-854C-A14C-7FCDD095D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351" y="3629372"/>
                <a:ext cx="2174543" cy="12467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F836C7C3-93B0-A3FD-3F86-345E169F8B7C}"/>
                  </a:ext>
                </a:extLst>
              </p:cNvPr>
              <p:cNvSpPr txBox="1"/>
              <p:nvPr/>
            </p:nvSpPr>
            <p:spPr>
              <a:xfrm>
                <a:off x="5880180" y="3917717"/>
                <a:ext cx="610001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4000" dirty="0"/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F836C7C3-93B0-A3FD-3F86-345E169F8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180" y="3917717"/>
                <a:ext cx="6100010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809299D-4F9D-8514-55DE-129DF0252C77}"/>
                  </a:ext>
                </a:extLst>
              </p:cNvPr>
              <p:cNvSpPr txBox="1"/>
              <p:nvPr/>
            </p:nvSpPr>
            <p:spPr>
              <a:xfrm>
                <a:off x="7364777" y="5234535"/>
                <a:ext cx="1777346" cy="9748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 </m:t>
                    </m:r>
                    <m:f>
                      <m:fPr>
                        <m:ctrlPr>
                          <a:rPr lang="pt-BR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pt-BR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}</m:t>
                    </m:r>
                  </m:oMath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809299D-4F9D-8514-55DE-129DF0252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777" y="5234535"/>
                <a:ext cx="1777346" cy="974819"/>
              </a:xfrm>
              <a:prstGeom prst="rect">
                <a:avLst/>
              </a:prstGeom>
              <a:blipFill>
                <a:blip r:embed="rId11"/>
                <a:stretch>
                  <a:fillRect l="-18836" t="-1250" b="-193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69553DC5-7B82-E2AF-E1AF-2C6BE92188FE}"/>
                  </a:ext>
                </a:extLst>
              </p:cNvPr>
              <p:cNvSpPr txBox="1"/>
              <p:nvPr/>
            </p:nvSpPr>
            <p:spPr>
              <a:xfrm>
                <a:off x="9455622" y="3660660"/>
                <a:ext cx="2174543" cy="12448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pt-BR" sz="4000" dirty="0"/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69553DC5-7B82-E2AF-E1AF-2C6BE9218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5622" y="3660660"/>
                <a:ext cx="2174543" cy="124482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8B83906C-5120-9A25-4469-FC54FA1737BE}"/>
                  </a:ext>
                </a:extLst>
              </p:cNvPr>
              <p:cNvSpPr txBox="1"/>
              <p:nvPr/>
            </p:nvSpPr>
            <p:spPr>
              <a:xfrm>
                <a:off x="9173846" y="3900206"/>
                <a:ext cx="143729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4400" dirty="0"/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8B83906C-5120-9A25-4469-FC54FA173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3846" y="3900206"/>
                <a:ext cx="1437296" cy="7694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9169ADCE-0981-31AA-397E-2FFC24061A74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82191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5" grpId="0"/>
      <p:bldP spid="16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2174543" y="331700"/>
            <a:ext cx="2006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Exemplo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772197" y="1188431"/>
            <a:ext cx="322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3x² 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+</a:t>
            </a:r>
            <a:r>
              <a:rPr lang="pt-BR" sz="3200" b="1" dirty="0">
                <a:latin typeface="arial" panose="020B0604020202020204" pitchFamily="34" charset="0"/>
              </a:rPr>
              <a:t> 2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+ 1</a:t>
            </a:r>
            <a:r>
              <a:rPr lang="pt-BR" sz="3200" b="1" dirty="0">
                <a:latin typeface="arial" panose="020B0604020202020204" pitchFamily="34" charset="0"/>
              </a:rPr>
              <a:t> = 0</a:t>
            </a:r>
            <a:endParaRPr lang="pt-BR" sz="32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28AB0F1-5C9E-BA85-685E-BAB861BCE45B}"/>
              </a:ext>
            </a:extLst>
          </p:cNvPr>
          <p:cNvSpPr txBox="1"/>
          <p:nvPr/>
        </p:nvSpPr>
        <p:spPr>
          <a:xfrm>
            <a:off x="558033" y="2045162"/>
            <a:ext cx="343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a = 3	  b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</a:t>
            </a:r>
            <a:r>
              <a:rPr lang="pt-B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 2     c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= 1</a:t>
            </a:r>
            <a:endParaRPr lang="pt-BR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B1C5638-BDED-4341-419E-6E6D27A821D3}"/>
                  </a:ext>
                </a:extLst>
              </p:cNvPr>
              <p:cNvSpPr txBox="1"/>
              <p:nvPr/>
            </p:nvSpPr>
            <p:spPr>
              <a:xfrm>
                <a:off x="494702" y="2707199"/>
                <a:ext cx="2928093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pt-BR" sz="4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pt-BR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𝒂𝒄</m:t>
                      </m:r>
                    </m:oMath>
                  </m:oMathPara>
                </a14:m>
                <a:endParaRPr lang="pt-BR" sz="4000" b="1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B1C5638-BDED-4341-419E-6E6D27A82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2" y="2707199"/>
                <a:ext cx="2928093" cy="7218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7642820-A58B-E495-B1C3-9721FA684FBF}"/>
                  </a:ext>
                </a:extLst>
              </p:cNvPr>
              <p:cNvSpPr txBox="1"/>
              <p:nvPr/>
            </p:nvSpPr>
            <p:spPr>
              <a:xfrm>
                <a:off x="494701" y="3629372"/>
                <a:ext cx="2928093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=(</m:t>
                          </m:r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pt-B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7642820-A58B-E495-B1C3-9721FA684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1" y="3629372"/>
                <a:ext cx="2928093" cy="721801"/>
              </a:xfrm>
              <a:prstGeom prst="rect">
                <a:avLst/>
              </a:prstGeom>
              <a:blipFill>
                <a:blip r:embed="rId3"/>
                <a:stretch>
                  <a:fillRect r="-252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B8F41CE-33E3-42EE-76C2-F55CFDCAB84E}"/>
                  </a:ext>
                </a:extLst>
              </p:cNvPr>
              <p:cNvSpPr txBox="1"/>
              <p:nvPr/>
            </p:nvSpPr>
            <p:spPr>
              <a:xfrm>
                <a:off x="494700" y="4551545"/>
                <a:ext cx="292809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t-BR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B8F41CE-33E3-42EE-76C2-F55CFDCAB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0" y="4551545"/>
                <a:ext cx="2928093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7C5794F0-C1E4-9D51-E21C-D719C7A604E7}"/>
                  </a:ext>
                </a:extLst>
              </p:cNvPr>
              <p:cNvSpPr txBox="1"/>
              <p:nvPr/>
            </p:nvSpPr>
            <p:spPr>
              <a:xfrm>
                <a:off x="494700" y="5259431"/>
                <a:ext cx="292809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t-BR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pt-B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7C5794F0-C1E4-9D51-E21C-D719C7A60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0" y="5259431"/>
                <a:ext cx="2928093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3E17911F-7256-2B27-AB67-95487A76A85C}"/>
                  </a:ext>
                </a:extLst>
              </p:cNvPr>
              <p:cNvSpPr txBox="1"/>
              <p:nvPr/>
            </p:nvSpPr>
            <p:spPr>
              <a:xfrm>
                <a:off x="6096000" y="3637833"/>
                <a:ext cx="170271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pt-BR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</m:oMath>
                  </m:oMathPara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3E17911F-7256-2B27-AB67-95487A76A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637833"/>
                <a:ext cx="1702710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809299D-4F9D-8514-55DE-129DF0252C77}"/>
                  </a:ext>
                </a:extLst>
              </p:cNvPr>
              <p:cNvSpPr txBox="1"/>
              <p:nvPr/>
            </p:nvSpPr>
            <p:spPr>
              <a:xfrm>
                <a:off x="5535977" y="5259431"/>
                <a:ext cx="1655518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={   }</m:t>
                    </m:r>
                  </m:oMath>
                </a14:m>
                <a:endParaRPr lang="pt-BR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809299D-4F9D-8514-55DE-129DF0252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977" y="5259431"/>
                <a:ext cx="1655518" cy="677108"/>
              </a:xfrm>
              <a:prstGeom prst="rect">
                <a:avLst/>
              </a:prstGeom>
              <a:blipFill>
                <a:blip r:embed="rId7"/>
                <a:stretch>
                  <a:fillRect l="-20221" t="-25225" b="-486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51F4CA05-4898-9E79-0CFA-E5CFB9277D0E}"/>
                  </a:ext>
                </a:extLst>
              </p:cNvPr>
              <p:cNvSpPr txBox="1"/>
              <p:nvPr/>
            </p:nvSpPr>
            <p:spPr>
              <a:xfrm>
                <a:off x="7798710" y="3528607"/>
                <a:ext cx="601126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5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∉</m:t>
                      </m:r>
                    </m:oMath>
                  </m:oMathPara>
                </a14:m>
                <a:endParaRPr lang="pt-BR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51F4CA05-4898-9E79-0CFA-E5CFB9277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710" y="3528607"/>
                <a:ext cx="601126" cy="8309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8D069DC-44EC-D355-51D9-B6E570F4C015}"/>
                  </a:ext>
                </a:extLst>
              </p:cNvPr>
              <p:cNvSpPr txBox="1"/>
              <p:nvPr/>
            </p:nvSpPr>
            <p:spPr>
              <a:xfrm>
                <a:off x="8591909" y="3666742"/>
                <a:ext cx="55021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pt-BR" sz="4800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8D069DC-44EC-D355-51D9-B6E570F4C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1909" y="3666742"/>
                <a:ext cx="550214" cy="7386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934403A4-26C2-E935-C935-AC1BE95BE1CF}"/>
                  </a:ext>
                </a:extLst>
              </p:cNvPr>
              <p:cNvSpPr txBox="1"/>
              <p:nvPr/>
            </p:nvSpPr>
            <p:spPr>
              <a:xfrm>
                <a:off x="8450823" y="5136320"/>
                <a:ext cx="1707712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4400" b="1" dirty="0">
                    <a:solidFill>
                      <a:srgbClr val="FF0000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pt-BR" sz="6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pt-BR" sz="6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pt-BR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934403A4-26C2-E935-C935-AC1BE95BE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0823" y="5136320"/>
                <a:ext cx="1707712" cy="923330"/>
              </a:xfrm>
              <a:prstGeom prst="rect">
                <a:avLst/>
              </a:prstGeom>
              <a:blipFill>
                <a:blip r:embed="rId10"/>
                <a:stretch>
                  <a:fillRect l="-19643" b="-2980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ixaDeTexto 20">
            <a:extLst>
              <a:ext uri="{FF2B5EF4-FFF2-40B4-BE49-F238E27FC236}">
                <a16:creationId xmlns:a16="http://schemas.microsoft.com/office/drawing/2014/main" id="{9E57D201-B98B-E9B4-B6E8-F36506E7D649}"/>
              </a:ext>
            </a:extLst>
          </p:cNvPr>
          <p:cNvSpPr txBox="1"/>
          <p:nvPr/>
        </p:nvSpPr>
        <p:spPr>
          <a:xfrm>
            <a:off x="7413031" y="5228653"/>
            <a:ext cx="1256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ou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B573DC-368D-BFA6-A9DE-F2BB698D11A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05524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6" grpId="0"/>
      <p:bldP spid="12" grpId="0"/>
      <p:bldP spid="14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3996973" y="231084"/>
            <a:ext cx="3762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AGORA É COM VOCÊ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494699" y="1106444"/>
            <a:ext cx="11139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1- Descubra as raízes das equações quadráticas</a:t>
            </a:r>
            <a:endParaRPr lang="pt-BR" sz="32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B573DC-368D-BFA6-A9DE-F2BB698D11A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7559782-67DB-FBB4-1455-CFCB1748AE1F}"/>
              </a:ext>
            </a:extLst>
          </p:cNvPr>
          <p:cNvSpPr txBox="1"/>
          <p:nvPr/>
        </p:nvSpPr>
        <p:spPr>
          <a:xfrm>
            <a:off x="-8322729" y="-1099346"/>
            <a:ext cx="38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a) 4x² -7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+ </a:t>
            </a:r>
            <a:r>
              <a:rPr lang="pt-BR" sz="3200" b="1" dirty="0">
                <a:latin typeface="arial" panose="020B0604020202020204" pitchFamily="34" charset="0"/>
              </a:rPr>
              <a:t>3 = 0</a:t>
            </a:r>
            <a:endParaRPr lang="pt-BR" sz="3200" b="1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AB5B6EE-DA5E-B11C-5CF5-72A9B8777759}"/>
              </a:ext>
            </a:extLst>
          </p:cNvPr>
          <p:cNvSpPr txBox="1"/>
          <p:nvPr/>
        </p:nvSpPr>
        <p:spPr>
          <a:xfrm>
            <a:off x="16039025" y="-2538972"/>
            <a:ext cx="38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b) 5x² -2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</a:t>
            </a:r>
            <a:r>
              <a:rPr lang="pt-BR" sz="3200" b="1" dirty="0">
                <a:latin typeface="arial" panose="020B0604020202020204" pitchFamily="34" charset="0"/>
              </a:rPr>
              <a:t>= 0</a:t>
            </a:r>
            <a:endParaRPr lang="pt-BR" sz="3200" b="1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3631C05-A03C-E223-30BF-A9BE49DCC0D3}"/>
              </a:ext>
            </a:extLst>
          </p:cNvPr>
          <p:cNvSpPr txBox="1"/>
          <p:nvPr/>
        </p:nvSpPr>
        <p:spPr>
          <a:xfrm>
            <a:off x="-9302444" y="6722649"/>
            <a:ext cx="38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c) 2x² -2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</a:t>
            </a:r>
            <a:r>
              <a:rPr lang="pt-BR" sz="3200" b="1" dirty="0">
                <a:latin typeface="arial" panose="020B0604020202020204" pitchFamily="34" charset="0"/>
              </a:rPr>
              <a:t>= 0</a:t>
            </a:r>
            <a:endParaRPr lang="pt-BR" sz="3200" b="1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D398712-B8CA-F934-6B55-4A1D91447557}"/>
              </a:ext>
            </a:extLst>
          </p:cNvPr>
          <p:cNvSpPr txBox="1"/>
          <p:nvPr/>
        </p:nvSpPr>
        <p:spPr>
          <a:xfrm>
            <a:off x="18814882" y="5270243"/>
            <a:ext cx="38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d) x² -2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+ 1</a:t>
            </a:r>
            <a:r>
              <a:rPr lang="pt-BR" sz="3200" b="1" dirty="0">
                <a:latin typeface="arial" panose="020B0604020202020204" pitchFamily="34" charset="0"/>
              </a:rPr>
              <a:t>= 0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18321893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E7D75CF-B9D1-0A1D-6307-F176DAB8E6CA}"/>
              </a:ext>
            </a:extLst>
          </p:cNvPr>
          <p:cNvSpPr txBox="1"/>
          <p:nvPr/>
        </p:nvSpPr>
        <p:spPr>
          <a:xfrm>
            <a:off x="3996973" y="231084"/>
            <a:ext cx="3762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AGORA É COM VOCÊ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89C1C-5A40-0225-2BF4-3877245FF77E}"/>
              </a:ext>
            </a:extLst>
          </p:cNvPr>
          <p:cNvSpPr txBox="1"/>
          <p:nvPr/>
        </p:nvSpPr>
        <p:spPr>
          <a:xfrm>
            <a:off x="494699" y="1106444"/>
            <a:ext cx="11139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1- Descubra as raízes das equações quadráticas</a:t>
            </a:r>
            <a:endParaRPr lang="pt-BR" sz="32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B573DC-368D-BFA6-A9DE-F2BB698D11A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7559782-67DB-FBB4-1455-CFCB1748AE1F}"/>
              </a:ext>
            </a:extLst>
          </p:cNvPr>
          <p:cNvSpPr txBox="1"/>
          <p:nvPr/>
        </p:nvSpPr>
        <p:spPr>
          <a:xfrm>
            <a:off x="494699" y="1839797"/>
            <a:ext cx="38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a) 4x² -7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+ </a:t>
            </a:r>
            <a:r>
              <a:rPr lang="pt-BR" sz="3200" b="1" dirty="0">
                <a:latin typeface="arial" panose="020B0604020202020204" pitchFamily="34" charset="0"/>
              </a:rPr>
              <a:t>3 = 0</a:t>
            </a:r>
            <a:endParaRPr lang="pt-BR" sz="3200" b="1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AB5B6EE-DA5E-B11C-5CF5-72A9B8777759}"/>
              </a:ext>
            </a:extLst>
          </p:cNvPr>
          <p:cNvSpPr txBox="1"/>
          <p:nvPr/>
        </p:nvSpPr>
        <p:spPr>
          <a:xfrm>
            <a:off x="6241882" y="1771771"/>
            <a:ext cx="38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b) 5x² -2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</a:t>
            </a:r>
            <a:r>
              <a:rPr lang="pt-BR" sz="3200" b="1" dirty="0">
                <a:latin typeface="arial" panose="020B0604020202020204" pitchFamily="34" charset="0"/>
              </a:rPr>
              <a:t>= 0</a:t>
            </a:r>
            <a:endParaRPr lang="pt-BR" sz="3200" b="1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3631C05-A03C-E223-30BF-A9BE49DCC0D3}"/>
              </a:ext>
            </a:extLst>
          </p:cNvPr>
          <p:cNvSpPr txBox="1"/>
          <p:nvPr/>
        </p:nvSpPr>
        <p:spPr>
          <a:xfrm>
            <a:off x="494699" y="3974555"/>
            <a:ext cx="38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c) 2x² -2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</a:t>
            </a:r>
            <a:r>
              <a:rPr lang="pt-BR" sz="3200" b="1" dirty="0">
                <a:latin typeface="arial" panose="020B0604020202020204" pitchFamily="34" charset="0"/>
              </a:rPr>
              <a:t>= 0</a:t>
            </a:r>
            <a:endParaRPr lang="pt-BR" sz="3200" b="1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D398712-B8CA-F934-6B55-4A1D91447557}"/>
              </a:ext>
            </a:extLst>
          </p:cNvPr>
          <p:cNvSpPr txBox="1"/>
          <p:nvPr/>
        </p:nvSpPr>
        <p:spPr>
          <a:xfrm>
            <a:off x="6241882" y="3948605"/>
            <a:ext cx="38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d) x² -2</a:t>
            </a:r>
            <a:r>
              <a:rPr lang="pt-BR" sz="3200" b="1" i="0" dirty="0">
                <a:effectLst/>
                <a:latin typeface="arial" panose="020B0604020202020204" pitchFamily="34" charset="0"/>
              </a:rPr>
              <a:t>x + 1</a:t>
            </a:r>
            <a:r>
              <a:rPr lang="pt-BR" sz="3200" b="1" dirty="0">
                <a:latin typeface="arial" panose="020B0604020202020204" pitchFamily="34" charset="0"/>
              </a:rPr>
              <a:t>= 0</a:t>
            </a:r>
            <a:endParaRPr lang="pt-BR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7E451979-AE0E-9A30-B90E-CE9ABBFF2A70}"/>
                  </a:ext>
                </a:extLst>
              </p:cNvPr>
              <p:cNvSpPr txBox="1"/>
              <p:nvPr/>
            </p:nvSpPr>
            <p:spPr>
              <a:xfrm>
                <a:off x="494699" y="2338751"/>
                <a:ext cx="3838762" cy="1136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>
                    <a:latin typeface="arial" panose="020B0604020202020204" pitchFamily="34" charset="0"/>
                  </a:rPr>
                  <a:t> 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  <a:r>
                  <a:rPr lang="pt-BR" sz="3200" b="1" baseline="-25000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1 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8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48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4800" b="1" dirty="0">
                    <a:solidFill>
                      <a:srgbClr val="FF0000"/>
                    </a:solidFill>
                  </a:rPr>
                  <a:t> , 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  <a:r>
                  <a:rPr lang="pt-BR" sz="3200" b="1" baseline="-25000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2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 = 1</a:t>
                </a:r>
                <a:endParaRPr lang="pt-BR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7E451979-AE0E-9A30-B90E-CE9ABBFF2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99" y="2338751"/>
                <a:ext cx="3838762" cy="1136850"/>
              </a:xfrm>
              <a:prstGeom prst="rect">
                <a:avLst/>
              </a:prstGeom>
              <a:blipFill>
                <a:blip r:embed="rId2"/>
                <a:stretch>
                  <a:fillRect l="-1111" b="-150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>
            <a:extLst>
              <a:ext uri="{FF2B5EF4-FFF2-40B4-BE49-F238E27FC236}">
                <a16:creationId xmlns:a16="http://schemas.microsoft.com/office/drawing/2014/main" id="{E9B8583B-FF99-4143-7E92-EACD9E154653}"/>
              </a:ext>
            </a:extLst>
          </p:cNvPr>
          <p:cNvSpPr txBox="1"/>
          <p:nvPr/>
        </p:nvSpPr>
        <p:spPr>
          <a:xfrm>
            <a:off x="494699" y="4357532"/>
            <a:ext cx="3838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r>
              <a:rPr lang="pt-BR" sz="3200" b="1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1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= 0</a:t>
            </a:r>
            <a:r>
              <a:rPr lang="pt-BR" sz="4800" b="1" dirty="0">
                <a:solidFill>
                  <a:srgbClr val="FF0000"/>
                </a:solidFill>
              </a:rPr>
              <a:t>,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r>
              <a:rPr lang="pt-BR" sz="3200" b="1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 = 1</a:t>
            </a:r>
            <a:endParaRPr lang="pt-BR" sz="4800" b="1" dirty="0">
              <a:solidFill>
                <a:srgbClr val="FF0000"/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97F5613-6C1F-826B-7F5B-5921B3BA1334}"/>
              </a:ext>
            </a:extLst>
          </p:cNvPr>
          <p:cNvSpPr txBox="1"/>
          <p:nvPr/>
        </p:nvSpPr>
        <p:spPr>
          <a:xfrm>
            <a:off x="6650828" y="4411510"/>
            <a:ext cx="1742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</a:rPr>
              <a:t>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r>
              <a:rPr lang="pt-BR" sz="3200" b="1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1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</a:rPr>
              <a:t>= 1</a:t>
            </a:r>
            <a:endParaRPr lang="pt-BR" sz="4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6BD99080-7935-9D15-9DE2-F55C94986B71}"/>
                  </a:ext>
                </a:extLst>
              </p:cNvPr>
              <p:cNvSpPr txBox="1"/>
              <p:nvPr/>
            </p:nvSpPr>
            <p:spPr>
              <a:xfrm>
                <a:off x="6405168" y="2282305"/>
                <a:ext cx="3838762" cy="1155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b="1" dirty="0">
                    <a:latin typeface="arial" panose="020B0604020202020204" pitchFamily="34" charset="0"/>
                  </a:rPr>
                  <a:t> 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  <a:r>
                  <a:rPr lang="pt-BR" sz="3200" b="1" baseline="-25000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1 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= 0</a:t>
                </a:r>
                <a:r>
                  <a:rPr lang="pt-BR" sz="4800" b="1" dirty="0">
                    <a:solidFill>
                      <a:srgbClr val="FF0000"/>
                    </a:solidFill>
                  </a:rPr>
                  <a:t>, 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  <a:r>
                  <a:rPr lang="pt-BR" sz="3200" b="1" baseline="-25000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2</a:t>
                </a:r>
                <a:r>
                  <a:rPr lang="pt-BR" sz="32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800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pt-BR" sz="4800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pt-BR" sz="48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6BD99080-7935-9D15-9DE2-F55C94986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168" y="2282305"/>
                <a:ext cx="3838762" cy="1155766"/>
              </a:xfrm>
              <a:prstGeom prst="rect">
                <a:avLst/>
              </a:prstGeom>
              <a:blipFill>
                <a:blip r:embed="rId3"/>
                <a:stretch>
                  <a:fillRect l="-1272" b="-142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034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3779F6B6-3925-24F7-AD43-766979882EB7}"/>
              </a:ext>
            </a:extLst>
          </p:cNvPr>
          <p:cNvSpPr txBox="1"/>
          <p:nvPr/>
        </p:nvSpPr>
        <p:spPr>
          <a:xfrm>
            <a:off x="5075582" y="3927349"/>
            <a:ext cx="2570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2060"/>
                </a:solidFill>
              </a:rPr>
              <a:t>Obrigado!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DDC9A7-4FD6-E8A8-B47F-08D1FC2D3351}"/>
              </a:ext>
            </a:extLst>
          </p:cNvPr>
          <p:cNvSpPr txBox="1"/>
          <p:nvPr/>
        </p:nvSpPr>
        <p:spPr>
          <a:xfrm>
            <a:off x="3955773" y="4512124"/>
            <a:ext cx="45587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02060"/>
                </a:solidFill>
              </a:rPr>
              <a:t>Professor Deivid Castro</a:t>
            </a:r>
          </a:p>
          <a:p>
            <a:pPr algn="ctr"/>
            <a:r>
              <a:rPr lang="pt-BR" sz="2400" dirty="0">
                <a:solidFill>
                  <a:srgbClr val="002060"/>
                </a:solidFill>
              </a:rPr>
              <a:t>prof@abcdoinvestidor.com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3E215E6-A7FB-7FB3-117A-C121BA2ECEC5}"/>
              </a:ext>
            </a:extLst>
          </p:cNvPr>
          <p:cNvSpPr txBox="1"/>
          <p:nvPr/>
        </p:nvSpPr>
        <p:spPr>
          <a:xfrm>
            <a:off x="3405809" y="5804452"/>
            <a:ext cx="6082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www.abcdoinvestidor.com</a:t>
            </a:r>
            <a:r>
              <a:rPr lang="pt-BR" b="1" dirty="0">
                <a:solidFill>
                  <a:srgbClr val="002060"/>
                </a:solidFill>
              </a:rPr>
              <a:t>      (91) </a:t>
            </a:r>
            <a:r>
              <a:rPr lang="pt-BR" b="1" dirty="0" err="1">
                <a:solidFill>
                  <a:srgbClr val="002060"/>
                </a:solidFill>
              </a:rPr>
              <a:t>xxxx-xxxx</a:t>
            </a:r>
            <a:r>
              <a:rPr lang="pt-BR" b="1" dirty="0">
                <a:solidFill>
                  <a:srgbClr val="002060"/>
                </a:solidFill>
              </a:rPr>
              <a:t> 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BE58662-69ED-FCEA-37AE-1CB0D321E865}"/>
              </a:ext>
            </a:extLst>
          </p:cNvPr>
          <p:cNvCxnSpPr>
            <a:cxnSpLocks/>
          </p:cNvCxnSpPr>
          <p:nvPr/>
        </p:nvCxnSpPr>
        <p:spPr>
          <a:xfrm>
            <a:off x="6195391" y="5804452"/>
            <a:ext cx="0" cy="34455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DFF76F0E-4151-754E-94A4-99953B9C2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67" b="90000" l="9883" r="89987">
                        <a14:foregroundMark x1="49805" y1="10000" x2="57607" y2="8667"/>
                        <a14:foregroundMark x1="57607" y1="8667" x2="48505" y2="7167"/>
                        <a14:backgroundMark x1="13134" y1="20000" x2="15735" y2="4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46504" y="5624443"/>
            <a:ext cx="1011927" cy="92371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165CB31-B1BF-02E9-41FC-2E8555643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637" y="768936"/>
            <a:ext cx="5800725" cy="23622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59ABBA5-7B97-F4DC-E3E5-231BBC668B6D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Bahnschrift Condensed" panose="020B0502040204020203" pitchFamily="34" charset="0"/>
              </a:rPr>
              <a:t>www.abcdoinvestidor.com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654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7011</TotalTime>
  <Words>948</Words>
  <Application>Microsoft Office PowerPoint</Application>
  <PresentationFormat>Widescreen</PresentationFormat>
  <Paragraphs>169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5" baseType="lpstr">
      <vt:lpstr>Arial</vt:lpstr>
      <vt:lpstr>Arial</vt:lpstr>
      <vt:lpstr>Bahnschrift Condensed</vt:lpstr>
      <vt:lpstr>Calibri</vt:lpstr>
      <vt:lpstr>Calibri Light</vt:lpstr>
      <vt:lpstr>Cambria Math</vt:lpstr>
      <vt:lpstr>Georgia</vt:lpstr>
      <vt:lpstr>Times New Roman</vt:lpstr>
      <vt:lpstr>Tema do Office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UNIDADE 2 PÁGINA 105 DATA: 27/04/22</dc:title>
  <dc:creator>Deivid Castro</dc:creator>
  <cp:lastModifiedBy>Deivid Castro</cp:lastModifiedBy>
  <cp:revision>181</cp:revision>
  <cp:lastPrinted>2023-01-27T15:06:11Z</cp:lastPrinted>
  <dcterms:created xsi:type="dcterms:W3CDTF">2022-04-26T21:13:42Z</dcterms:created>
  <dcterms:modified xsi:type="dcterms:W3CDTF">2023-06-12T10:23:58Z</dcterms:modified>
</cp:coreProperties>
</file>